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Nunito"/>
      <p:regular r:id="rId56"/>
      <p:bold r:id="rId57"/>
      <p:italic r:id="rId58"/>
      <p:boldItalic r:id="rId59"/>
    </p:embeddedFont>
    <p:embeddedFont>
      <p:font typeface="Maven Pro"/>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MavenPr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avenPr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Nunito-bold.fntdata"/><Relationship Id="rId12" Type="http://schemas.openxmlformats.org/officeDocument/2006/relationships/slide" Target="slides/slide7.xml"/><Relationship Id="rId56" Type="http://schemas.openxmlformats.org/officeDocument/2006/relationships/font" Target="fonts/Nunito-regular.fntdata"/><Relationship Id="rId15" Type="http://schemas.openxmlformats.org/officeDocument/2006/relationships/slide" Target="slides/slide10.xml"/><Relationship Id="rId59" Type="http://schemas.openxmlformats.org/officeDocument/2006/relationships/font" Target="fonts/Nunito-boldItalic.fntdata"/><Relationship Id="rId14" Type="http://schemas.openxmlformats.org/officeDocument/2006/relationships/slide" Target="slides/slide9.xml"/><Relationship Id="rId58" Type="http://schemas.openxmlformats.org/officeDocument/2006/relationships/font" Target="fonts/Nuni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 guys, today i’ll be presenting my capstone project on ‘Concepts of ADAS’ or Advanced Driver Assistance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Let me introduce ADAS.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 what is ADAS?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dd5013ba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1dd5013ba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Firstly, i started off using conventional ML, with the XGBoost model.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9bef1a7e2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19bef1a7e2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used XGBoost </a:t>
            </a:r>
            <a:r>
              <a:rPr lang="en-GB"/>
              <a:t>without</a:t>
            </a:r>
            <a:r>
              <a:rPr lang="en-GB"/>
              <a:t> any hyperparameters tuning to get an idea of how conventional ML scores on computer vision problems.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 got an accuracy score of 0.83 which was reasonable but definitely not the best, </a:t>
            </a:r>
            <a:r>
              <a:rPr lang="en-GB"/>
              <a:t>especially</a:t>
            </a:r>
            <a:r>
              <a:rPr lang="en-GB"/>
              <a:t> considering how accurate the automotive industry requires the traffic signs classification to be.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dd5013ba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1dd5013ba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Next, Con-vo-lu-tio-nal Neural Network.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19bef1a7e2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19bef1a7e2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Deep learning in computer vision problems is unique, it requires variations in the images to train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 used a synthetic method called the Keras Image Data Generator to replace the training images with random:</a:t>
            </a:r>
            <a:endParaRPr/>
          </a:p>
          <a:p>
            <a:pPr indent="-300672" lvl="0" marL="457200" rtl="0" algn="l">
              <a:lnSpc>
                <a:spcPct val="125714"/>
              </a:lnSpc>
              <a:spcBef>
                <a:spcPts val="0"/>
              </a:spcBef>
              <a:spcAft>
                <a:spcPts val="0"/>
              </a:spcAft>
              <a:buClr>
                <a:schemeClr val="dk1"/>
              </a:buClr>
              <a:buSzPts val="1135"/>
              <a:buAutoNum type="alphaLcPeriod"/>
            </a:pPr>
            <a:r>
              <a:rPr lang="en-GB" sz="1135">
                <a:solidFill>
                  <a:schemeClr val="dk1"/>
                </a:solidFill>
                <a:highlight>
                  <a:schemeClr val="lt1"/>
                </a:highlight>
              </a:rPr>
              <a:t>Shifts</a:t>
            </a:r>
            <a:endParaRPr sz="1135">
              <a:solidFill>
                <a:schemeClr val="dk1"/>
              </a:solidFill>
              <a:highlight>
                <a:schemeClr val="lt1"/>
              </a:highlight>
            </a:endParaRPr>
          </a:p>
          <a:p>
            <a:pPr indent="-300672" lvl="0" marL="457200" rtl="0" algn="l">
              <a:lnSpc>
                <a:spcPct val="125714"/>
              </a:lnSpc>
              <a:spcBef>
                <a:spcPts val="0"/>
              </a:spcBef>
              <a:spcAft>
                <a:spcPts val="0"/>
              </a:spcAft>
              <a:buClr>
                <a:schemeClr val="dk1"/>
              </a:buClr>
              <a:buSzPts val="1135"/>
              <a:buAutoNum type="alphaLcPeriod"/>
            </a:pPr>
            <a:r>
              <a:rPr lang="en-GB" sz="1135">
                <a:solidFill>
                  <a:schemeClr val="dk1"/>
                </a:solidFill>
                <a:highlight>
                  <a:schemeClr val="lt1"/>
                </a:highlight>
              </a:rPr>
              <a:t>Rotations</a:t>
            </a:r>
            <a:endParaRPr sz="1135">
              <a:solidFill>
                <a:schemeClr val="dk1"/>
              </a:solidFill>
              <a:highlight>
                <a:schemeClr val="lt1"/>
              </a:highlight>
            </a:endParaRPr>
          </a:p>
          <a:p>
            <a:pPr indent="-300672" lvl="0" marL="457200" rtl="0" algn="l">
              <a:lnSpc>
                <a:spcPct val="125714"/>
              </a:lnSpc>
              <a:spcBef>
                <a:spcPts val="0"/>
              </a:spcBef>
              <a:spcAft>
                <a:spcPts val="0"/>
              </a:spcAft>
              <a:buClr>
                <a:schemeClr val="dk1"/>
              </a:buClr>
              <a:buSzPts val="1135"/>
              <a:buAutoNum type="alphaLcPeriod"/>
            </a:pPr>
            <a:r>
              <a:rPr lang="en-GB" sz="1135">
                <a:solidFill>
                  <a:schemeClr val="dk1"/>
                </a:solidFill>
                <a:highlight>
                  <a:schemeClr val="lt1"/>
                </a:highlight>
              </a:rPr>
              <a:t>Random magnification</a:t>
            </a:r>
            <a:endParaRPr sz="1135">
              <a:solidFill>
                <a:schemeClr val="dk1"/>
              </a:solidFill>
              <a:highlight>
                <a:schemeClr val="lt1"/>
              </a:highlight>
            </a:endParaRPr>
          </a:p>
          <a:p>
            <a:pPr indent="-300672" lvl="0" marL="457200" rtl="0" algn="l">
              <a:lnSpc>
                <a:spcPct val="125714"/>
              </a:lnSpc>
              <a:spcBef>
                <a:spcPts val="0"/>
              </a:spcBef>
              <a:spcAft>
                <a:spcPts val="0"/>
              </a:spcAft>
              <a:buClr>
                <a:schemeClr val="dk1"/>
              </a:buClr>
              <a:buSzPts val="1135"/>
              <a:buAutoNum type="alphaLcPeriod"/>
            </a:pPr>
            <a:r>
              <a:rPr lang="en-GB" sz="1135">
                <a:solidFill>
                  <a:schemeClr val="dk1"/>
                </a:solidFill>
                <a:highlight>
                  <a:schemeClr val="lt1"/>
                </a:highlight>
              </a:rPr>
              <a:t>Image Shear/Distortions</a:t>
            </a:r>
            <a:endParaRPr sz="1135">
              <a:solidFill>
                <a:schemeClr val="dk1"/>
              </a:solidFill>
              <a:highlight>
                <a:schemeClr val="lt1"/>
              </a:highlight>
            </a:endParaRPr>
          </a:p>
          <a:p>
            <a:pPr indent="0" lvl="0" marL="0" rtl="0" algn="l">
              <a:lnSpc>
                <a:spcPct val="125714"/>
              </a:lnSpc>
              <a:spcBef>
                <a:spcPts val="0"/>
              </a:spcBef>
              <a:spcAft>
                <a:spcPts val="0"/>
              </a:spcAft>
              <a:buNone/>
            </a:pPr>
            <a:r>
              <a:t/>
            </a:r>
            <a:endParaRPr sz="1135">
              <a:solidFill>
                <a:schemeClr val="dk1"/>
              </a:solidFill>
              <a:highlight>
                <a:schemeClr val="lt1"/>
              </a:highlight>
            </a:endParaRPr>
          </a:p>
          <a:p>
            <a:pPr indent="0" lvl="0" marL="0" rtl="0" algn="l">
              <a:lnSpc>
                <a:spcPct val="125714"/>
              </a:lnSpc>
              <a:spcBef>
                <a:spcPts val="0"/>
              </a:spcBef>
              <a:spcAft>
                <a:spcPts val="0"/>
              </a:spcAft>
              <a:buNone/>
            </a:pPr>
            <a:r>
              <a:rPr lang="en-GB" sz="1135">
                <a:solidFill>
                  <a:schemeClr val="dk1"/>
                </a:solidFill>
                <a:highlight>
                  <a:schemeClr val="lt1"/>
                </a:highlight>
              </a:rPr>
              <a:t>What it does is it simulates real life camera distortions and shears the image to simulate the natural lens distortion and also what the camera sensor ‘sees’ when the car speeds up and this allows the model to learn better.</a:t>
            </a:r>
            <a:endParaRPr sz="1135">
              <a:solidFill>
                <a:schemeClr val="dk1"/>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1dd5013ba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1dd5013ba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explored the Sequential model with the feature extraction layers and the dense layers.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are 3 layers within the feature extraction layer.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each of the ‘Feature Extraction’ layer consists of 2 Convolutions, 1 max pooling and 1 batch normalization.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batch normalization was added to normalize the inputs to the next layer and helps the model to learn better with lesser epochs.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dense layers included a dropout of 0.5 to prevent overfitting and to prevent the model from becoming too weight dependent.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Softmax activation was used because it is a classification problem and it gives class probabilities.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9bef1a7e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9bef1a7e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Using 30 Epochs with early stop callbacks, the training history looks fairly good &amp; smooth, and the model converged nicely with a fairly good accuracy with no exploding losses.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9bef1a7e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19bef1a7e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Using the sequential model, i achieved an average accuracy score of 0.96.</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Now, let’s visualize the results.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1dd5013ba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1dd5013ba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for classification visualization results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19bef1a7e2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19bef1a7e2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Looking at the validation set, we can see that there are still images that the </a:t>
            </a:r>
            <a:r>
              <a:rPr lang="en-GB"/>
              <a:t>model</a:t>
            </a:r>
            <a:r>
              <a:rPr lang="en-GB"/>
              <a:t> failed to classify correctly, the image ‘squared up’ in red had the wrong class predicted.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How do we ‘see’ what the model ‘sees’ to know for sure that it has learnt the features correctly?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1dd5013ba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1dd5013ba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we explore model </a:t>
            </a:r>
            <a:r>
              <a:rPr lang="en-GB"/>
              <a:t>explainability</a:t>
            </a:r>
            <a:r>
              <a:rPr lang="en-GB"/>
              <a:t> and perform failure analysis.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9bef1a7e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19bef1a7e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ADAS is a series of rule based &amp; deep learning problems mainly related to computer vision to assist drivers to ‘see’ and ‘react’ better when on the road.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rgbClr val="24292F"/>
                </a:solidFill>
                <a:highlight>
                  <a:srgbClr val="FFFFFF"/>
                </a:highlight>
              </a:rPr>
              <a:t>Deployment of computer vision in automotive vehicles have a set of unique requirements. They are required to 'see' like humans, classify pedestrians, street signs, vehicles, road hazards and localize these objects in their field of view.</a:t>
            </a:r>
            <a:endParaRPr sz="1000"/>
          </a:p>
          <a:p>
            <a:pPr indent="0" lvl="0" marL="0" rtl="0" algn="l">
              <a:spcBef>
                <a:spcPts val="0"/>
              </a:spcBef>
              <a:spcAft>
                <a:spcPts val="0"/>
              </a:spcAft>
              <a:buNone/>
            </a:pPr>
            <a:r>
              <a:t/>
            </a:r>
            <a:endParaRPr/>
          </a:p>
          <a:p>
            <a:pPr indent="-292100" lvl="0" marL="457200" rtl="0" algn="l">
              <a:spcBef>
                <a:spcPts val="0"/>
              </a:spcBef>
              <a:spcAft>
                <a:spcPts val="0"/>
              </a:spcAft>
              <a:buSzPts val="1000"/>
              <a:buAutoNum type="arabicPeriod"/>
            </a:pPr>
            <a:r>
              <a:rPr lang="en-GB">
                <a:solidFill>
                  <a:srgbClr val="24292F"/>
                </a:solidFill>
                <a:highlight>
                  <a:srgbClr val="FFFFFF"/>
                </a:highlight>
              </a:rPr>
              <a:t>Traffic signs classification &amp; localization is a topic where it has value owing to traffic signs containing critical information about:</a:t>
            </a:r>
            <a:endParaRPr>
              <a:solidFill>
                <a:srgbClr val="24292F"/>
              </a:solidFill>
              <a:highlight>
                <a:srgbClr val="FFFFFF"/>
              </a:highlight>
            </a:endParaRPr>
          </a:p>
          <a:p>
            <a:pPr indent="-292100" lvl="1" marL="914400" rtl="0" algn="l">
              <a:spcBef>
                <a:spcPts val="0"/>
              </a:spcBef>
              <a:spcAft>
                <a:spcPts val="0"/>
              </a:spcAft>
              <a:buClr>
                <a:srgbClr val="24292F"/>
              </a:buClr>
              <a:buSzPts val="1000"/>
              <a:buAutoNum type="alphaLcPeriod"/>
            </a:pPr>
            <a:r>
              <a:rPr lang="en-GB">
                <a:solidFill>
                  <a:srgbClr val="24292F"/>
                </a:solidFill>
                <a:highlight>
                  <a:srgbClr val="FFFFFF"/>
                </a:highlight>
              </a:rPr>
              <a:t>Stop signs - Mandatory stop</a:t>
            </a:r>
            <a:endParaRPr>
              <a:solidFill>
                <a:srgbClr val="24292F"/>
              </a:solidFill>
              <a:highlight>
                <a:srgbClr val="FFFFFF"/>
              </a:highlight>
            </a:endParaRPr>
          </a:p>
          <a:p>
            <a:pPr indent="-292100" lvl="1" marL="914400" rtl="0" algn="l">
              <a:spcBef>
                <a:spcPts val="0"/>
              </a:spcBef>
              <a:spcAft>
                <a:spcPts val="0"/>
              </a:spcAft>
              <a:buClr>
                <a:srgbClr val="24292F"/>
              </a:buClr>
              <a:buSzPts val="1000"/>
              <a:buAutoNum type="alphaLcPeriod"/>
            </a:pPr>
            <a:r>
              <a:rPr lang="en-GB">
                <a:solidFill>
                  <a:srgbClr val="24292F"/>
                </a:solidFill>
                <a:highlight>
                  <a:srgbClr val="FFFFFF"/>
                </a:highlight>
              </a:rPr>
              <a:t>Entrance to highway - Build up speed for merging onto highway</a:t>
            </a:r>
            <a:endParaRPr>
              <a:solidFill>
                <a:srgbClr val="24292F"/>
              </a:solidFill>
              <a:highlight>
                <a:srgbClr val="FFFFFF"/>
              </a:highlight>
            </a:endParaRPr>
          </a:p>
          <a:p>
            <a:pPr indent="-292100" lvl="1" marL="914400" rtl="0" algn="l">
              <a:spcBef>
                <a:spcPts val="0"/>
              </a:spcBef>
              <a:spcAft>
                <a:spcPts val="0"/>
              </a:spcAft>
              <a:buClr>
                <a:srgbClr val="24292F"/>
              </a:buClr>
              <a:buSzPts val="1000"/>
              <a:buAutoNum type="alphaLcPeriod"/>
            </a:pPr>
            <a:r>
              <a:rPr lang="en-GB">
                <a:solidFill>
                  <a:srgbClr val="24292F"/>
                </a:solidFill>
                <a:highlight>
                  <a:srgbClr val="FFFFFF"/>
                </a:highlight>
              </a:rPr>
              <a:t>Pedestrian crossing - Slow down where pedestrians are expected</a:t>
            </a:r>
            <a:endParaRPr>
              <a:solidFill>
                <a:srgbClr val="24292F"/>
              </a:solidFill>
              <a:highlight>
                <a:srgbClr val="FFFFFF"/>
              </a:highlight>
            </a:endParaRPr>
          </a:p>
          <a:p>
            <a:pPr indent="-292100" lvl="1" marL="914400" rtl="0" algn="l">
              <a:spcBef>
                <a:spcPts val="0"/>
              </a:spcBef>
              <a:spcAft>
                <a:spcPts val="0"/>
              </a:spcAft>
              <a:buClr>
                <a:srgbClr val="24292F"/>
              </a:buClr>
              <a:buSzPts val="1000"/>
              <a:buAutoNum type="alphaLcPeriod"/>
            </a:pPr>
            <a:r>
              <a:rPr lang="en-GB">
                <a:solidFill>
                  <a:srgbClr val="24292F"/>
                </a:solidFill>
                <a:highlight>
                  <a:srgbClr val="FFFFFF"/>
                </a:highlight>
              </a:rPr>
              <a:t>Speed signs - Speed limits</a:t>
            </a:r>
            <a:endParaRPr>
              <a:solidFill>
                <a:srgbClr val="24292F"/>
              </a:solidFill>
              <a:highlight>
                <a:srgbClr val="FFFFFF"/>
              </a:highlight>
            </a:endParaRPr>
          </a:p>
          <a:p>
            <a:pPr indent="-292100" lvl="1" marL="914400" rtl="0" algn="l">
              <a:spcBef>
                <a:spcPts val="0"/>
              </a:spcBef>
              <a:spcAft>
                <a:spcPts val="0"/>
              </a:spcAft>
              <a:buClr>
                <a:srgbClr val="24292F"/>
              </a:buClr>
              <a:buSzPts val="1000"/>
              <a:buAutoNum type="alphaLcPeriod"/>
            </a:pPr>
            <a:r>
              <a:rPr lang="en-GB">
                <a:solidFill>
                  <a:srgbClr val="24292F"/>
                </a:solidFill>
                <a:highlight>
                  <a:srgbClr val="FFFFFF"/>
                </a:highlight>
              </a:rPr>
              <a:t>Etc.</a:t>
            </a:r>
            <a:endParaRPr>
              <a:solidFill>
                <a:srgbClr val="24292F"/>
              </a:solidFill>
              <a:highlight>
                <a:srgbClr val="FFFFFF"/>
              </a:highlight>
            </a:endParaRPr>
          </a:p>
          <a:p>
            <a:pPr indent="-298450" lvl="0" marL="457200" rtl="0" algn="l">
              <a:spcBef>
                <a:spcPts val="0"/>
              </a:spcBef>
              <a:spcAft>
                <a:spcPts val="0"/>
              </a:spcAft>
              <a:buClr>
                <a:srgbClr val="24292F"/>
              </a:buClr>
              <a:buSzPts val="1100"/>
              <a:buAutoNum type="arabicPeriod"/>
            </a:pPr>
            <a:r>
              <a:rPr lang="en-GB">
                <a:solidFill>
                  <a:srgbClr val="24292F"/>
                </a:solidFill>
                <a:highlight>
                  <a:srgbClr val="FFFFFF"/>
                </a:highlight>
              </a:rPr>
              <a:t>Object detection is also a critical part of ADAS where the system has to detect and track the object as it moves to detect vehicles and vulnerable road users.</a:t>
            </a:r>
            <a:endParaRPr>
              <a:solidFill>
                <a:srgbClr val="24292F"/>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9bef1a7e2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9bef1a7e2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GradCAM is a concept of model </a:t>
            </a:r>
            <a:r>
              <a:rPr lang="en-GB"/>
              <a:t>explainability</a:t>
            </a:r>
            <a:r>
              <a:rPr lang="en-GB"/>
              <a:t>. It allows us to look into the convolution layers to ‘see’ what the model ‘sees’ in each image class for class recognition.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heatmap represents the gradient flowing into the convolution layers during training.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19bef1a7e2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19bef1a7e2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Using GradCAM, we are able to visualize how the model </a:t>
            </a:r>
            <a:r>
              <a:rPr lang="en-GB"/>
              <a:t>interprets</a:t>
            </a:r>
            <a:r>
              <a:rPr lang="en-GB"/>
              <a:t> each 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model sees the ‘STOP’ sign by recognizing the horizontal bar across the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‘SPLIT WAY’ sign is recognized by looking at the 2 arrows.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19bef1a7e2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19bef1a7e2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we look at 2 images of the same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one on the left was classified wrongly while the one on the right was classified correctly.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a:t>
            </a:r>
            <a:r>
              <a:rPr lang="en-GB"/>
              <a:t>this image</a:t>
            </a:r>
            <a:r>
              <a:rPr lang="en-GB"/>
              <a:t> class, ‘End of Expressway’, the model looks at its defining feature, just half of the image because of the center slash, to recognize this is the </a:t>
            </a:r>
            <a:r>
              <a:rPr lang="en-GB">
                <a:solidFill>
                  <a:schemeClr val="dk1"/>
                </a:solidFill>
              </a:rPr>
              <a:t>‘End of Expressway’ </a:t>
            </a:r>
            <a:r>
              <a:rPr lang="en-GB"/>
              <a:t>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However, in the failed classification sign, the model was looking at the sign AND the sky.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 solve this problem, new images with different background variations could be introduced to allow the model to learn even better.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1dd5013ba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1dd5013ba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Next, object localization.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1dd5013ba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1dd5013ba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object localization, the thousands of images were hand labeled using the PascalVOC format to generate XML files.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contains information about bounding box coordinates, image class, path and the image size to be parsed afterwards.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1dd5013ba3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1dd5013ba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Building upon the classification model architecture.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1dd5013ba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1dd5013ba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the localization, I transitioned the model from a sequential to a functional model by keeping the base layers and connecting the </a:t>
            </a:r>
            <a:r>
              <a:rPr lang="en-GB"/>
              <a:t>classification</a:t>
            </a:r>
            <a:r>
              <a:rPr lang="en-GB"/>
              <a:t> branch.</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 new localization branch was created here using sigmoid activation as bounding box is a regression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 architecture like this allows the localization vertices to be mapped upon the feature map simultaneously during classification.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architecture follows the Fast R-CNN architecture closely and like the name suggests, gives fast predictions which i will demonstrate later.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22ccf690d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22ccf690d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loss for the model was MSE or Mean Square Error as it tells the model how far it is away from the groundtruth.</a:t>
            </a:r>
            <a:endParaRPr/>
          </a:p>
          <a:p>
            <a:pPr indent="0" lvl="0" marL="0" rtl="0" algn="l">
              <a:spcBef>
                <a:spcPts val="0"/>
              </a:spcBef>
              <a:spcAft>
                <a:spcPts val="0"/>
              </a:spcAft>
              <a:buNone/>
            </a:pPr>
            <a:br>
              <a:rPr lang="en-GB"/>
            </a:br>
            <a:r>
              <a:rPr lang="en-GB"/>
              <a:t>And this allows the model to learn how much it needs to offset during the training.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22ccf690d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22ccf690d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Metric</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22ccf690d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22ccf690d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The metric used for localization was IoU or Intersection over Union.</a:t>
            </a:r>
            <a:endParaRPr>
              <a:solidFill>
                <a:schemeClr val="dk1"/>
              </a:solidFill>
            </a:endParaRPr>
          </a:p>
          <a:p>
            <a:pPr indent="0" lvl="0" marL="0" rtl="0" algn="l">
              <a:spcBef>
                <a:spcPts val="0"/>
              </a:spcBef>
              <a:spcAft>
                <a:spcPts val="0"/>
              </a:spcAft>
              <a:buNone/>
            </a:pPr>
            <a:r>
              <a:rPr lang="en-GB"/>
              <a:t>This metric tells us how accurate it is from the groundtruth.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2ccf690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22ccf690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for the problem statement.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Accidents on the road are not acceptable, regardless whether rates are increasing or decreasing, no lives should be lost through accidents.</a:t>
            </a:r>
            <a:endParaRPr/>
          </a:p>
          <a:p>
            <a:pPr indent="0" lvl="0" marL="0" rtl="0" algn="l">
              <a:spcBef>
                <a:spcPts val="0"/>
              </a:spcBef>
              <a:spcAft>
                <a:spcPts val="0"/>
              </a:spcAft>
              <a:buNone/>
            </a:pPr>
            <a:r>
              <a:t/>
            </a:r>
            <a:endParaRPr/>
          </a:p>
          <a:p>
            <a:pPr indent="0" lvl="0" marL="0" rtl="0" algn="l">
              <a:lnSpc>
                <a:spcPct val="125714"/>
              </a:lnSpc>
              <a:spcBef>
                <a:spcPts val="0"/>
              </a:spcBef>
              <a:spcAft>
                <a:spcPts val="0"/>
              </a:spcAft>
              <a:buClr>
                <a:schemeClr val="dk1"/>
              </a:buClr>
              <a:buSzPts val="770"/>
              <a:buFont typeface="Arial"/>
              <a:buNone/>
            </a:pPr>
            <a:r>
              <a:rPr lang="en-GB">
                <a:solidFill>
                  <a:schemeClr val="dk1"/>
                </a:solidFill>
                <a:highlight>
                  <a:schemeClr val="lt1"/>
                </a:highlight>
              </a:rPr>
              <a:t>With the development of Stereo cameras and LiDAR, it is now far more possible to prevent road accidents through vision systems and deep learning. Object tracking and traffic signs detection methods can potentially be expanded to detect hazards on the road, and provide audible or haptic feedback.</a:t>
            </a:r>
            <a:endParaRPr>
              <a:solidFill>
                <a:schemeClr val="dk1"/>
              </a:solidFill>
              <a:highlight>
                <a:schemeClr val="lt1"/>
              </a:highlight>
            </a:endParaRPr>
          </a:p>
          <a:p>
            <a:pPr indent="0" lvl="0" marL="0" rtl="0" algn="l">
              <a:lnSpc>
                <a:spcPct val="125714"/>
              </a:lnSpc>
              <a:spcBef>
                <a:spcPts val="0"/>
              </a:spcBef>
              <a:spcAft>
                <a:spcPts val="0"/>
              </a:spcAft>
              <a:buClr>
                <a:schemeClr val="dk1"/>
              </a:buClr>
              <a:buSzPts val="770"/>
              <a:buFont typeface="Arial"/>
              <a:buNone/>
            </a:pPr>
            <a:r>
              <a:t/>
            </a:r>
            <a:endParaRPr>
              <a:solidFill>
                <a:schemeClr val="dk1"/>
              </a:solidFill>
              <a:highlight>
                <a:schemeClr val="lt1"/>
              </a:highlight>
            </a:endParaRPr>
          </a:p>
          <a:p>
            <a:pPr indent="0" lvl="0" marL="0" rtl="0" algn="l">
              <a:lnSpc>
                <a:spcPct val="125714"/>
              </a:lnSpc>
              <a:spcBef>
                <a:spcPts val="0"/>
              </a:spcBef>
              <a:spcAft>
                <a:spcPts val="0"/>
              </a:spcAft>
              <a:buClr>
                <a:schemeClr val="dk1"/>
              </a:buClr>
              <a:buSzPts val="770"/>
              <a:buFont typeface="Arial"/>
              <a:buNone/>
            </a:pPr>
            <a:r>
              <a:rPr lang="en-GB">
                <a:solidFill>
                  <a:schemeClr val="dk1"/>
                </a:solidFill>
                <a:highlight>
                  <a:schemeClr val="lt1"/>
                </a:highlight>
              </a:rPr>
              <a:t>With the development of pre-trained models like YOLO, SSD, Faster-RCNN and frameworks like Tensorflow, object detection has been a lot more reliable than before. [1]</a:t>
            </a:r>
            <a:endParaRPr sz="8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1dd5013ba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1dd5013ba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model was trained for 200 epochs with Early Stop callbacks.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training history for this was reasonably good, with both branches accuracy achieving a good score without any exploding losses.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dd5013ba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dd5013ba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validation images were evaluated, with the blue box representing the groundtruth and the green box representing the predicted bounding box.</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results were quite satisfactory, achieving an IoU between 0.8 to 0.9.</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1dd5013ba3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1dd5013ba3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Next comes the blind test.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image was taken from Google Street View near my house, and the model managed to classify and localize the street sign.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1dd5013ba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1dd5013ba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the end, this model achieved a classification accuracy of 0.97 while the IoU achieved 0.88.</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1ef7ee2d1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1ef7ee2d1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Building the API</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1ef7ee2d1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1ef7ee2d1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structure of the API was that the image was passed to the API in arrays.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API makes a prediction and returns 5 values in JSON format.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Which is ‘The class, and 4 vertices of the bounding box’.</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image is then rendered locally with the bounding box.</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22ccf690d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22ccf690d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model was deployed to Streamlit to test real time prediction.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was the result.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19bef1a7e2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19bef1a7e2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Finally, object trajectory tracking using YOLOv4.</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9bef1a7e2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19bef1a7e2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YOLOv4 is one of the fastest pretrained models </a:t>
            </a:r>
            <a:r>
              <a:rPr lang="en-GB"/>
              <a:t>giving</a:t>
            </a:r>
            <a:r>
              <a:rPr lang="en-GB"/>
              <a:t> us a high frame rate.</a:t>
            </a:r>
            <a:endParaRPr/>
          </a:p>
          <a:p>
            <a:pPr indent="0" lvl="0" marL="0" rtl="0" algn="l">
              <a:spcBef>
                <a:spcPts val="0"/>
              </a:spcBef>
              <a:spcAft>
                <a:spcPts val="0"/>
              </a:spcAft>
              <a:buNone/>
            </a:pPr>
            <a:r>
              <a:rPr lang="en-GB"/>
              <a:t>Building YOLOv4 from scratch is non-trivial hence, i’m using YOLOv4 pretrained weights to program object trajectory tracking.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Using the bounding box generated by YOLOv4, I tracked the center of the bounding box.</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And the trajectory of the bounding box was tracked frame by 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same object ID was assigned to the detected object when the previous and current frame does not exceed 30 pixels.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19bef1a7e2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19bef1a7e2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was the results.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2ccf690d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2ccf690d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scope of this project covers: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GB"/>
              <a:t>Traffic signs classification</a:t>
            </a:r>
            <a:endParaRPr/>
          </a:p>
          <a:p>
            <a:pPr indent="-298450" lvl="0" marL="457200" rtl="0" algn="l">
              <a:spcBef>
                <a:spcPts val="0"/>
              </a:spcBef>
              <a:spcAft>
                <a:spcPts val="0"/>
              </a:spcAft>
              <a:buSzPts val="1100"/>
              <a:buAutoNum type="arabicPeriod"/>
            </a:pPr>
            <a:r>
              <a:rPr lang="en-GB"/>
              <a:t>GradCAM model interpretation and </a:t>
            </a:r>
            <a:r>
              <a:rPr lang="en-GB"/>
              <a:t>explainability</a:t>
            </a:r>
            <a:endParaRPr/>
          </a:p>
          <a:p>
            <a:pPr indent="-298450" lvl="0" marL="457200" rtl="0" algn="l">
              <a:spcBef>
                <a:spcPts val="0"/>
              </a:spcBef>
              <a:spcAft>
                <a:spcPts val="0"/>
              </a:spcAft>
              <a:buSzPts val="1100"/>
              <a:buAutoNum type="arabicPeriod"/>
            </a:pPr>
            <a:r>
              <a:rPr lang="en-GB"/>
              <a:t>Object localization - in terms of bounding box</a:t>
            </a:r>
            <a:endParaRPr/>
          </a:p>
          <a:p>
            <a:pPr indent="-298450" lvl="0" marL="457200" rtl="0" algn="l">
              <a:spcBef>
                <a:spcPts val="0"/>
              </a:spcBef>
              <a:spcAft>
                <a:spcPts val="0"/>
              </a:spcAft>
              <a:buSzPts val="1100"/>
              <a:buAutoNum type="arabicPeriod"/>
            </a:pPr>
            <a:r>
              <a:rPr lang="en-GB"/>
              <a:t>Object tracking and detection algorithm using trajectory tracking and deep learning models like YOLOv4 with OpenCV</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22ccf690d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22ccf690d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This was the results.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As we can see here, even when the car moves out of its lane, its object ID remains the same.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The bounding box size growth also gives this project potential to grow as it can become a collision box detection to give drivers early warning.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22ccf690d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22ccf690d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24292F"/>
                </a:solidFill>
                <a:highlight>
                  <a:srgbClr val="FFFFFF"/>
                </a:highlight>
              </a:rPr>
              <a:t>In conclusion, from this project, it can be seen that the objectives intended were achieved.</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GB" sz="1200">
                <a:solidFill>
                  <a:srgbClr val="24292F"/>
                </a:solidFill>
                <a:highlight>
                  <a:srgbClr val="FFFFFF"/>
                </a:highlight>
              </a:rPr>
              <a:t>The model was built without using transfer learning from pretrained models. And this solidified the foundation of understanding the architecture of Fast R-CNN models.</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GB" sz="1200">
                <a:solidFill>
                  <a:srgbClr val="24292F"/>
                </a:solidFill>
                <a:highlight>
                  <a:srgbClr val="FFFFFF"/>
                </a:highlight>
              </a:rPr>
              <a:t>Object tracking was successful and managed to track objects even as it moves to the next lane.</a:t>
            </a:r>
            <a:endParaRPr sz="1200">
              <a:solidFill>
                <a:srgbClr val="24292F"/>
              </a:solidFill>
              <a:highlight>
                <a:srgbClr val="FFFFFF"/>
              </a:highlight>
            </a:endParaRPr>
          </a:p>
          <a:p>
            <a:pPr indent="0" lvl="0" marL="0" rtl="0" algn="l">
              <a:spcBef>
                <a:spcPts val="1200"/>
              </a:spcBef>
              <a:spcAft>
                <a:spcPts val="0"/>
              </a:spcAft>
              <a:buNone/>
            </a:pPr>
            <a:r>
              <a:t/>
            </a:r>
            <a:endParaRPr sz="9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19bef1a7e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19bef1a7e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works for this project includes: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GB"/>
              <a:t>Lane keeping using rule based approach and deep learning methods</a:t>
            </a:r>
            <a:endParaRPr/>
          </a:p>
          <a:p>
            <a:pPr indent="-298450" lvl="0" marL="457200" rtl="0" algn="l">
              <a:spcBef>
                <a:spcPts val="0"/>
              </a:spcBef>
              <a:spcAft>
                <a:spcPts val="0"/>
              </a:spcAft>
              <a:buSzPts val="1100"/>
              <a:buAutoNum type="arabicPeriod"/>
            </a:pPr>
            <a:r>
              <a:rPr lang="en-GB"/>
              <a:t>Image segmentation with Mask R-CNN which expands upon the current Functional API model architecture</a:t>
            </a:r>
            <a:endParaRPr/>
          </a:p>
          <a:p>
            <a:pPr indent="-298450" lvl="0" marL="457200" rtl="0" algn="l">
              <a:spcBef>
                <a:spcPts val="0"/>
              </a:spcBef>
              <a:spcAft>
                <a:spcPts val="0"/>
              </a:spcAft>
              <a:buSzPts val="1100"/>
              <a:buAutoNum type="arabicPeriod"/>
            </a:pPr>
            <a:r>
              <a:rPr lang="en-GB"/>
              <a:t>Stereo camera depth perception</a:t>
            </a:r>
            <a:endParaRPr/>
          </a:p>
          <a:p>
            <a:pPr indent="-298450" lvl="0" marL="457200" rtl="0" algn="l">
              <a:spcBef>
                <a:spcPts val="0"/>
              </a:spcBef>
              <a:spcAft>
                <a:spcPts val="0"/>
              </a:spcAft>
              <a:buSzPts val="1100"/>
              <a:buAutoNum type="arabicPeriod"/>
            </a:pPr>
            <a:r>
              <a:rPr lang="en-GB"/>
              <a:t>LiDAR point clouds using DBSCAN combined with computer vision.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Developments</a:t>
            </a:r>
            <a:r>
              <a:rPr lang="en-GB"/>
              <a:t> includes what is known as a fusion sensor between Computer Vision and LiDAR, so accuracy can be improved even in bad weather conditions.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Deployment can be useful if it can be deployed onto embedded systems and can be researched further.</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22ccf690d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22ccf690d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22ccf690d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22ccf690d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22ccf690d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22ccf690d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22ccf690d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22ccf690d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22ccf690d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22ccf690d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22ccf690d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22ccf690d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19bef1a7e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19bef1a7e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19bef1a7e2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19bef1a7e2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off, traffic signs classification.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19bef1a7e2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19bef1a7e2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19bef1a7e2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19bef1a7e2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data collection was through Google Street View and through a github user which i credited in my own Github readme.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9bef1a7e2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19bef1a7e2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were a total of 32 classes of different traffic signs. And, as many variations of it, example, ‘new signs or worn out signs’, were collected as possible.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dd5013ba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1dd5013ba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the EDA, I explored the data distribution.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9bef1a7e2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19bef1a7e2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healthy amount of images, ranging from 40 to 200, were collected across the classes with enough images for the model to be trained.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7.jpg"/><Relationship Id="rId5" Type="http://schemas.openxmlformats.org/officeDocument/2006/relationships/hyperlink" Target="https://www.analyticsvidhya.com/blog/2020/08/image-augmentation-on-the-fly-using-keras-imagedatagenerator/" TargetMode="External"/><Relationship Id="rId6" Type="http://schemas.openxmlformats.org/officeDocument/2006/relationships/hyperlink" Target="https://www.tensorflow.org/api_docs/python/tf/keras/preprocessing/image/ImageDataGenerato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20.png"/><Relationship Id="rId13" Type="http://schemas.openxmlformats.org/officeDocument/2006/relationships/image" Target="../media/image21.png"/><Relationship Id="rId12"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8.png"/><Relationship Id="rId9"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hyperlink" Target="https://github.com/kolesman/SEC"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3.png"/><Relationship Id="rId9" Type="http://schemas.openxmlformats.org/officeDocument/2006/relationships/image" Target="../media/image29.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25.png"/><Relationship Id="rId8"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43.png"/><Relationship Id="rId12"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7.png"/><Relationship Id="rId4" Type="http://schemas.openxmlformats.org/officeDocument/2006/relationships/image" Target="../media/image34.png"/><Relationship Id="rId9"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0.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1.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1" Type="http://schemas.openxmlformats.org/officeDocument/2006/relationships/hyperlink" Target="https://medium.datadriveninvestor.com/2-layers-to-greatly-improve-keras-cnn-1d4d1c3e8ea5" TargetMode="External"/><Relationship Id="rId10" Type="http://schemas.openxmlformats.org/officeDocument/2006/relationships/hyperlink" Target="https://medium.com/analytics-vidhya/iou-intersection-over-union-705a39e7acef" TargetMode="External"/><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traveltips.usatoday.com/air-travel-safer-car-travel-1581.html#:~:text=In%20absolute%20numbers%2C%20driving%20is,air%20travel%20to%20be%20safer" TargetMode="External"/><Relationship Id="rId4" Type="http://schemas.openxmlformats.org/officeDocument/2006/relationships/hyperlink" Target="https://towardsdatascience.com/r-cnn-fast-r-cnn-faster-r-cnn-yolo-object-detection-algorithms-36d53571365e" TargetMode="External"/><Relationship Id="rId9" Type="http://schemas.openxmlformats.org/officeDocument/2006/relationships/hyperlink" Target="https://traveltips.usatoday.com/air-travel-safer-car-travel-1581.html" TargetMode="External"/><Relationship Id="rId5" Type="http://schemas.openxmlformats.org/officeDocument/2006/relationships/hyperlink" Target="https://towardsdatascience.com/region-of-interest-pooling-f7c637f409af" TargetMode="External"/><Relationship Id="rId6" Type="http://schemas.openxmlformats.org/officeDocument/2006/relationships/hyperlink" Target="https://towardsdatascience.com/with-keras-functional-api-your-imagination-is-the-limit-4f4fae58d90b" TargetMode="External"/><Relationship Id="rId7" Type="http://schemas.openxmlformats.org/officeDocument/2006/relationships/hyperlink" Target="https://towardsdatascience.com/review-mobilenetv2-light-weight-model-image-classification-8febb490e61c" TargetMode="External"/><Relationship Id="rId8" Type="http://schemas.openxmlformats.org/officeDocument/2006/relationships/hyperlink" Target="https://medium.com/analytics-vidhya/train-a-custom-yolov4-object-detector-using-google-colab-61a659d4868"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towardsdatascience.com/the-vanishing-exploding-gradient-problem-in-deep-neural-networks-191358470c11?gi=27e999e4010f" TargetMode="External"/><Relationship Id="rId4" Type="http://schemas.openxmlformats.org/officeDocument/2006/relationships/hyperlink" Target="https://developers.google.com/machine-learning/crash-course/multi-class-neural-networks/softmax" TargetMode="External"/><Relationship Id="rId9" Type="http://schemas.openxmlformats.org/officeDocument/2006/relationships/hyperlink" Target="https://towardsdatascience.com/what-is-the-difference-between-object-detection-and-image-segmentation-ee746a935cc1" TargetMode="External"/><Relationship Id="rId5" Type="http://schemas.openxmlformats.org/officeDocument/2006/relationships/hyperlink" Target="https://towardsdatascience.com/understand-your-algorithm-with-grad-cam-d3b62fce353#:~:text=Gradient%2Dweighted%20Class%20Activation%20Mapping,regions%20in%20the%20image%20for" TargetMode="External"/><Relationship Id="rId6" Type="http://schemas.openxmlformats.org/officeDocument/2006/relationships/hyperlink" Target="https://arxiv.org/pdf/1610.02391.pdf" TargetMode="External"/><Relationship Id="rId7" Type="http://schemas.openxmlformats.org/officeDocument/2006/relationships/hyperlink" Target="https://towardsdatascience.com/fast-r-cnn-for-object-detection-a-technical-summary-a0ff94faa022" TargetMode="External"/><Relationship Id="rId8" Type="http://schemas.openxmlformats.org/officeDocument/2006/relationships/hyperlink" Target="https://github.com/tzutalin/labelIm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www.researchgate.net/figure/Object-tracking-based-on-image-segmentation-and-similar-object-feature-matching_fig1_4222458" TargetMode="External"/><Relationship Id="rId4" Type="http://schemas.openxmlformats.org/officeDocument/2006/relationships/hyperlink" Target="https://m.futurecar.com/4632/Computer-Vision-Developer-StradVision-to-Showcase-its-Most-Advanced-Perception-Camera-for-Autonomous-Driving-&amp;amp;-ADAS-at-Auto-Tech-2021"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github.com/srinu6/Stereo-3D-Object-Detection-for-Autonomous-Drivi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8.png"/><Relationship Id="rId4" Type="http://schemas.openxmlformats.org/officeDocument/2006/relationships/hyperlink" Target="https://medium.datadriveninvestor.com/2-layers-to-greatly-improve-keras-cnn-1d4d1c3e8ea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www.tensorflow.org/api_docs/python/tf/keras/callbacks/EarlyStopp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729625" y="540794"/>
            <a:ext cx="4255500" cy="957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4800"/>
              <a:t>Capstone</a:t>
            </a:r>
            <a:endParaRPr/>
          </a:p>
        </p:txBody>
      </p:sp>
      <p:sp>
        <p:nvSpPr>
          <p:cNvPr id="278" name="Google Shape;278;p13"/>
          <p:cNvSpPr txBox="1"/>
          <p:nvPr>
            <p:ph idx="1" type="subTitle"/>
          </p:nvPr>
        </p:nvSpPr>
        <p:spPr>
          <a:xfrm>
            <a:off x="729625" y="2099400"/>
            <a:ext cx="7688100" cy="2834400"/>
          </a:xfrm>
          <a:prstGeom prst="rect">
            <a:avLst/>
          </a:prstGeom>
        </p:spPr>
        <p:txBody>
          <a:bodyPr anchorCtr="0" anchor="t" bIns="91425" lIns="91425" spcFirstLastPara="1" rIns="91425" wrap="square" tIns="91425">
            <a:normAutofit lnSpcReduction="20000"/>
          </a:bodyPr>
          <a:lstStyle/>
          <a:p>
            <a:pPr indent="0" lvl="0" marL="0" rtl="0" algn="l">
              <a:lnSpc>
                <a:spcPct val="110000"/>
              </a:lnSpc>
              <a:spcBef>
                <a:spcPts val="1200"/>
              </a:spcBef>
              <a:spcAft>
                <a:spcPts val="0"/>
              </a:spcAft>
              <a:buNone/>
            </a:pPr>
            <a:r>
              <a:rPr lang="en-GB" sz="2400">
                <a:solidFill>
                  <a:srgbClr val="00FF00"/>
                </a:solidFill>
              </a:rPr>
              <a:t>Concepts of ADAS - Advanced Driver Assistance Syste</a:t>
            </a:r>
            <a:r>
              <a:rPr lang="en-GB" sz="2400">
                <a:solidFill>
                  <a:srgbClr val="00FF00"/>
                </a:solidFill>
              </a:rPr>
              <a:t>m</a:t>
            </a:r>
            <a:endParaRPr sz="2400">
              <a:solidFill>
                <a:srgbClr val="00FF00"/>
              </a:solidFill>
            </a:endParaRPr>
          </a:p>
          <a:p>
            <a:pPr indent="-381000" lvl="0" marL="457200" rtl="0" algn="l">
              <a:lnSpc>
                <a:spcPct val="110000"/>
              </a:lnSpc>
              <a:spcBef>
                <a:spcPts val="1200"/>
              </a:spcBef>
              <a:spcAft>
                <a:spcPts val="0"/>
              </a:spcAft>
              <a:buClr>
                <a:srgbClr val="00FF00"/>
              </a:buClr>
              <a:buSzPts val="2400"/>
              <a:buAutoNum type="arabicPeriod"/>
            </a:pPr>
            <a:r>
              <a:rPr lang="en-GB" sz="2400">
                <a:solidFill>
                  <a:srgbClr val="00FF00"/>
                </a:solidFill>
              </a:rPr>
              <a:t>Traffic signs classification &amp; Grad-CAM (Gradient-weighted Class Activation Mapping)</a:t>
            </a:r>
            <a:endParaRPr sz="2400">
              <a:solidFill>
                <a:srgbClr val="00FF00"/>
              </a:solidFill>
            </a:endParaRPr>
          </a:p>
          <a:p>
            <a:pPr indent="-381000" lvl="0" marL="457200" rtl="0" algn="l">
              <a:lnSpc>
                <a:spcPct val="110000"/>
              </a:lnSpc>
              <a:spcBef>
                <a:spcPts val="0"/>
              </a:spcBef>
              <a:spcAft>
                <a:spcPts val="0"/>
              </a:spcAft>
              <a:buClr>
                <a:srgbClr val="00FF00"/>
              </a:buClr>
              <a:buSzPts val="2400"/>
              <a:buAutoNum type="arabicPeriod"/>
            </a:pPr>
            <a:r>
              <a:rPr lang="en-GB" sz="2400">
                <a:solidFill>
                  <a:srgbClr val="00FF00"/>
                </a:solidFill>
              </a:rPr>
              <a:t>Object localization</a:t>
            </a:r>
            <a:endParaRPr sz="2400">
              <a:solidFill>
                <a:srgbClr val="00FF00"/>
              </a:solidFill>
            </a:endParaRPr>
          </a:p>
          <a:p>
            <a:pPr indent="-381000" lvl="0" marL="457200" rtl="0" algn="l">
              <a:lnSpc>
                <a:spcPct val="110000"/>
              </a:lnSpc>
              <a:spcBef>
                <a:spcPts val="0"/>
              </a:spcBef>
              <a:spcAft>
                <a:spcPts val="0"/>
              </a:spcAft>
              <a:buClr>
                <a:srgbClr val="00FF00"/>
              </a:buClr>
              <a:buSzPts val="2400"/>
              <a:buAutoNum type="arabicPeriod"/>
            </a:pPr>
            <a:r>
              <a:rPr lang="en-GB" sz="2400">
                <a:solidFill>
                  <a:srgbClr val="00FF00"/>
                </a:solidFill>
              </a:rPr>
              <a:t>OpenCV with DNN - YOLOv4 bounding box trajectory tracking</a:t>
            </a:r>
            <a:endParaRPr sz="2400">
              <a:solidFill>
                <a:srgbClr val="00FF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txBox="1"/>
          <p:nvPr>
            <p:ph type="title"/>
          </p:nvPr>
        </p:nvSpPr>
        <p:spPr>
          <a:xfrm>
            <a:off x="2346025" y="2219850"/>
            <a:ext cx="5180400" cy="99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Conventional ML - XGBoost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3"/>
          <p:cNvSpPr txBox="1"/>
          <p:nvPr>
            <p:ph type="title"/>
          </p:nvPr>
        </p:nvSpPr>
        <p:spPr>
          <a:xfrm>
            <a:off x="525550" y="110400"/>
            <a:ext cx="7030500" cy="56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Conventional ML - XGBoost</a:t>
            </a:r>
            <a:endParaRPr/>
          </a:p>
        </p:txBody>
      </p:sp>
      <p:sp>
        <p:nvSpPr>
          <p:cNvPr id="340" name="Google Shape;340;p23"/>
          <p:cNvSpPr txBox="1"/>
          <p:nvPr>
            <p:ph idx="1" type="body"/>
          </p:nvPr>
        </p:nvSpPr>
        <p:spPr>
          <a:xfrm>
            <a:off x="1195675" y="778250"/>
            <a:ext cx="3481500" cy="1101600"/>
          </a:xfrm>
          <a:prstGeom prst="rect">
            <a:avLst/>
          </a:prstGeom>
        </p:spPr>
        <p:txBody>
          <a:bodyPr anchorCtr="0" anchor="t" bIns="91425" lIns="91425" spcFirstLastPara="1" rIns="91425" wrap="square" tIns="91425">
            <a:noAutofit/>
          </a:bodyPr>
          <a:lstStyle/>
          <a:p>
            <a:pPr indent="0" lvl="0" marL="0" rtl="0" algn="l">
              <a:lnSpc>
                <a:spcPct val="125714"/>
              </a:lnSpc>
              <a:spcBef>
                <a:spcPts val="0"/>
              </a:spcBef>
              <a:spcAft>
                <a:spcPts val="0"/>
              </a:spcAft>
              <a:buSzPts val="770"/>
              <a:buNone/>
            </a:pPr>
            <a:r>
              <a:rPr lang="en-GB" sz="1635">
                <a:solidFill>
                  <a:srgbClr val="000000"/>
                </a:solidFill>
                <a:highlight>
                  <a:srgbClr val="FFFFFF"/>
                </a:highlight>
                <a:latin typeface="Arial"/>
                <a:ea typeface="Arial"/>
                <a:cs typeface="Arial"/>
                <a:sym typeface="Arial"/>
              </a:rPr>
              <a:t>XGBoost was used to get an idea of how conventional ML model scores on image datasets.</a:t>
            </a:r>
            <a:endParaRPr sz="1635">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SzPts val="770"/>
              <a:buNone/>
            </a:pPr>
            <a:r>
              <a:t/>
            </a:r>
            <a:endParaRPr sz="1635">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SzPts val="770"/>
              <a:buNone/>
            </a:pPr>
            <a:r>
              <a:t/>
            </a:r>
            <a:endParaRPr sz="1635">
              <a:solidFill>
                <a:srgbClr val="000000"/>
              </a:solidFill>
              <a:highlight>
                <a:srgbClr val="FFFFFF"/>
              </a:highlight>
              <a:latin typeface="Arial"/>
              <a:ea typeface="Arial"/>
              <a:cs typeface="Arial"/>
              <a:sym typeface="Arial"/>
            </a:endParaRPr>
          </a:p>
        </p:txBody>
      </p:sp>
      <p:sp>
        <p:nvSpPr>
          <p:cNvPr id="341" name="Google Shape;341;p23"/>
          <p:cNvSpPr txBox="1"/>
          <p:nvPr/>
        </p:nvSpPr>
        <p:spPr>
          <a:xfrm>
            <a:off x="229375" y="4618050"/>
            <a:ext cx="3000000" cy="420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650">
                <a:highlight>
                  <a:srgbClr val="FFFFFF"/>
                </a:highlight>
              </a:rPr>
              <a:t>https://stackoverflow.com/questions/61573260/reshape-3d-numpy-array-of-images-to-2d-numpy-array-for-xgboost-dmatrix-input</a:t>
            </a:r>
            <a:endParaRPr sz="650">
              <a:highlight>
                <a:srgbClr val="FFFFFF"/>
              </a:highlight>
            </a:endParaRPr>
          </a:p>
        </p:txBody>
      </p:sp>
      <p:pic>
        <p:nvPicPr>
          <p:cNvPr id="342" name="Google Shape;342;p23"/>
          <p:cNvPicPr preferRelativeResize="0"/>
          <p:nvPr/>
        </p:nvPicPr>
        <p:blipFill>
          <a:blip r:embed="rId3">
            <a:alphaModFix/>
          </a:blip>
          <a:stretch>
            <a:fillRect/>
          </a:stretch>
        </p:blipFill>
        <p:spPr>
          <a:xfrm>
            <a:off x="5721650" y="89200"/>
            <a:ext cx="3181425" cy="4965124"/>
          </a:xfrm>
          <a:prstGeom prst="rect">
            <a:avLst/>
          </a:prstGeom>
          <a:noFill/>
          <a:ln>
            <a:noFill/>
          </a:ln>
        </p:spPr>
      </p:pic>
      <p:sp>
        <p:nvSpPr>
          <p:cNvPr id="343" name="Google Shape;343;p23"/>
          <p:cNvSpPr txBox="1"/>
          <p:nvPr/>
        </p:nvSpPr>
        <p:spPr>
          <a:xfrm>
            <a:off x="2168400" y="2538450"/>
            <a:ext cx="2286900" cy="752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25714"/>
              </a:lnSpc>
              <a:spcBef>
                <a:spcPts val="0"/>
              </a:spcBef>
              <a:spcAft>
                <a:spcPts val="0"/>
              </a:spcAft>
              <a:buClr>
                <a:srgbClr val="000000"/>
              </a:buClr>
              <a:buSzPts val="770"/>
              <a:buFont typeface="Arial"/>
              <a:buNone/>
            </a:pPr>
            <a:r>
              <a:rPr lang="en-GB" sz="1635">
                <a:highlight>
                  <a:schemeClr val="lt1"/>
                </a:highlight>
              </a:rPr>
              <a:t>Accuracy score of 0.83</a:t>
            </a:r>
            <a:endParaRPr>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4"/>
          <p:cNvSpPr txBox="1"/>
          <p:nvPr>
            <p:ph type="title"/>
          </p:nvPr>
        </p:nvSpPr>
        <p:spPr>
          <a:xfrm>
            <a:off x="2346025" y="2219850"/>
            <a:ext cx="5180400" cy="99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a:t>
            </a:r>
            <a:r>
              <a:rPr lang="en-GB"/>
              <a:t>onvolutional Neural Network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5"/>
          <p:cNvSpPr txBox="1"/>
          <p:nvPr>
            <p:ph type="title"/>
          </p:nvPr>
        </p:nvSpPr>
        <p:spPr>
          <a:xfrm>
            <a:off x="525550" y="110400"/>
            <a:ext cx="7030500" cy="56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Creating variations in dataset</a:t>
            </a:r>
            <a:endParaRPr/>
          </a:p>
        </p:txBody>
      </p:sp>
      <p:sp>
        <p:nvSpPr>
          <p:cNvPr id="354" name="Google Shape;354;p25"/>
          <p:cNvSpPr txBox="1"/>
          <p:nvPr>
            <p:ph idx="1" type="body"/>
          </p:nvPr>
        </p:nvSpPr>
        <p:spPr>
          <a:xfrm>
            <a:off x="1195675" y="778250"/>
            <a:ext cx="7251900" cy="4202700"/>
          </a:xfrm>
          <a:prstGeom prst="rect">
            <a:avLst/>
          </a:prstGeom>
        </p:spPr>
        <p:txBody>
          <a:bodyPr anchorCtr="0" anchor="t" bIns="91425" lIns="91425" spcFirstLastPara="1" rIns="91425" wrap="square" tIns="91425">
            <a:noAutofit/>
          </a:bodyPr>
          <a:lstStyle/>
          <a:p>
            <a:pPr indent="0" lvl="0" marL="0" rtl="0" algn="l">
              <a:lnSpc>
                <a:spcPct val="125714"/>
              </a:lnSpc>
              <a:spcBef>
                <a:spcPts val="0"/>
              </a:spcBef>
              <a:spcAft>
                <a:spcPts val="0"/>
              </a:spcAft>
              <a:buSzPts val="770"/>
              <a:buNone/>
            </a:pPr>
            <a:r>
              <a:rPr lang="en-GB" sz="1635">
                <a:solidFill>
                  <a:srgbClr val="000000"/>
                </a:solidFill>
                <a:highlight>
                  <a:srgbClr val="FFFFFF"/>
                </a:highlight>
                <a:latin typeface="Arial"/>
                <a:ea typeface="Arial"/>
                <a:cs typeface="Arial"/>
                <a:sym typeface="Arial"/>
              </a:rPr>
              <a:t>Keras Image Data Generator</a:t>
            </a:r>
            <a:r>
              <a:rPr lang="en-GB" sz="1635">
                <a:solidFill>
                  <a:srgbClr val="000000"/>
                </a:solidFill>
                <a:highlight>
                  <a:srgbClr val="FFFFFF"/>
                </a:highlight>
                <a:latin typeface="Arial"/>
                <a:ea typeface="Arial"/>
                <a:cs typeface="Arial"/>
                <a:sym typeface="Arial"/>
              </a:rPr>
              <a:t>:</a:t>
            </a:r>
            <a:endParaRPr sz="1635">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SzPts val="770"/>
              <a:buNone/>
            </a:pPr>
            <a:r>
              <a:t/>
            </a:r>
            <a:endParaRPr sz="1635">
              <a:solidFill>
                <a:srgbClr val="000000"/>
              </a:solidFill>
              <a:highlight>
                <a:srgbClr val="FFFFFF"/>
              </a:highlight>
              <a:latin typeface="Arial"/>
              <a:ea typeface="Arial"/>
              <a:cs typeface="Arial"/>
              <a:sym typeface="Arial"/>
            </a:endParaRPr>
          </a:p>
          <a:p>
            <a:pPr indent="-332422" lvl="0" marL="457200" rtl="0" algn="l">
              <a:lnSpc>
                <a:spcPct val="125714"/>
              </a:lnSpc>
              <a:spcBef>
                <a:spcPts val="0"/>
              </a:spcBef>
              <a:spcAft>
                <a:spcPts val="0"/>
              </a:spcAft>
              <a:buClr>
                <a:srgbClr val="000000"/>
              </a:buClr>
              <a:buSzPts val="1635"/>
              <a:buFont typeface="Arial"/>
              <a:buAutoNum type="arabicPeriod"/>
            </a:pPr>
            <a:r>
              <a:rPr lang="en-GB" sz="1635">
                <a:solidFill>
                  <a:srgbClr val="000000"/>
                </a:solidFill>
                <a:highlight>
                  <a:srgbClr val="FFFFFF"/>
                </a:highlight>
                <a:latin typeface="Arial"/>
                <a:ea typeface="Arial"/>
                <a:cs typeface="Arial"/>
                <a:sym typeface="Arial"/>
              </a:rPr>
              <a:t>Image Generator was used to replace the training images with random:</a:t>
            </a:r>
            <a:endParaRPr sz="1635">
              <a:solidFill>
                <a:srgbClr val="000000"/>
              </a:solidFill>
              <a:highlight>
                <a:srgbClr val="FFFFFF"/>
              </a:highlight>
              <a:latin typeface="Arial"/>
              <a:ea typeface="Arial"/>
              <a:cs typeface="Arial"/>
              <a:sym typeface="Arial"/>
            </a:endParaRPr>
          </a:p>
          <a:p>
            <a:pPr indent="-332422" lvl="1" marL="914400" rtl="0" algn="l">
              <a:lnSpc>
                <a:spcPct val="125714"/>
              </a:lnSpc>
              <a:spcBef>
                <a:spcPts val="0"/>
              </a:spcBef>
              <a:spcAft>
                <a:spcPts val="0"/>
              </a:spcAft>
              <a:buClr>
                <a:srgbClr val="000000"/>
              </a:buClr>
              <a:buSzPts val="1635"/>
              <a:buFont typeface="Arial"/>
              <a:buAutoNum type="alphaLcPeriod"/>
            </a:pPr>
            <a:r>
              <a:rPr lang="en-GB" sz="1635">
                <a:solidFill>
                  <a:srgbClr val="000000"/>
                </a:solidFill>
                <a:highlight>
                  <a:srgbClr val="FFFFFF"/>
                </a:highlight>
                <a:latin typeface="Arial"/>
                <a:ea typeface="Arial"/>
                <a:cs typeface="Arial"/>
                <a:sym typeface="Arial"/>
              </a:rPr>
              <a:t>Shifts</a:t>
            </a:r>
            <a:endParaRPr sz="1635">
              <a:solidFill>
                <a:srgbClr val="000000"/>
              </a:solidFill>
              <a:highlight>
                <a:srgbClr val="FFFFFF"/>
              </a:highlight>
              <a:latin typeface="Arial"/>
              <a:ea typeface="Arial"/>
              <a:cs typeface="Arial"/>
              <a:sym typeface="Arial"/>
            </a:endParaRPr>
          </a:p>
          <a:p>
            <a:pPr indent="-332422" lvl="1" marL="914400" rtl="0" algn="l">
              <a:lnSpc>
                <a:spcPct val="125714"/>
              </a:lnSpc>
              <a:spcBef>
                <a:spcPts val="0"/>
              </a:spcBef>
              <a:spcAft>
                <a:spcPts val="0"/>
              </a:spcAft>
              <a:buClr>
                <a:srgbClr val="000000"/>
              </a:buClr>
              <a:buSzPts val="1635"/>
              <a:buFont typeface="Arial"/>
              <a:buAutoNum type="alphaLcPeriod"/>
            </a:pPr>
            <a:r>
              <a:rPr lang="en-GB" sz="1635">
                <a:solidFill>
                  <a:srgbClr val="000000"/>
                </a:solidFill>
                <a:highlight>
                  <a:srgbClr val="FFFFFF"/>
                </a:highlight>
                <a:latin typeface="Arial"/>
                <a:ea typeface="Arial"/>
                <a:cs typeface="Arial"/>
                <a:sym typeface="Arial"/>
              </a:rPr>
              <a:t>Rotations</a:t>
            </a:r>
            <a:endParaRPr sz="1635">
              <a:solidFill>
                <a:srgbClr val="000000"/>
              </a:solidFill>
              <a:highlight>
                <a:srgbClr val="FFFFFF"/>
              </a:highlight>
              <a:latin typeface="Arial"/>
              <a:ea typeface="Arial"/>
              <a:cs typeface="Arial"/>
              <a:sym typeface="Arial"/>
            </a:endParaRPr>
          </a:p>
          <a:p>
            <a:pPr indent="-332422" lvl="1" marL="914400" rtl="0" algn="l">
              <a:lnSpc>
                <a:spcPct val="125714"/>
              </a:lnSpc>
              <a:spcBef>
                <a:spcPts val="0"/>
              </a:spcBef>
              <a:spcAft>
                <a:spcPts val="0"/>
              </a:spcAft>
              <a:buClr>
                <a:srgbClr val="000000"/>
              </a:buClr>
              <a:buSzPts val="1635"/>
              <a:buFont typeface="Arial"/>
              <a:buAutoNum type="alphaLcPeriod"/>
            </a:pPr>
            <a:r>
              <a:rPr lang="en-GB" sz="1635">
                <a:solidFill>
                  <a:srgbClr val="000000"/>
                </a:solidFill>
                <a:highlight>
                  <a:srgbClr val="FFFFFF"/>
                </a:highlight>
                <a:latin typeface="Arial"/>
                <a:ea typeface="Arial"/>
                <a:cs typeface="Arial"/>
                <a:sym typeface="Arial"/>
              </a:rPr>
              <a:t>Random magnification</a:t>
            </a:r>
            <a:endParaRPr sz="1635">
              <a:solidFill>
                <a:srgbClr val="000000"/>
              </a:solidFill>
              <a:highlight>
                <a:srgbClr val="FFFFFF"/>
              </a:highlight>
              <a:latin typeface="Arial"/>
              <a:ea typeface="Arial"/>
              <a:cs typeface="Arial"/>
              <a:sym typeface="Arial"/>
            </a:endParaRPr>
          </a:p>
          <a:p>
            <a:pPr indent="-332422" lvl="1" marL="914400" rtl="0" algn="l">
              <a:lnSpc>
                <a:spcPct val="125714"/>
              </a:lnSpc>
              <a:spcBef>
                <a:spcPts val="0"/>
              </a:spcBef>
              <a:spcAft>
                <a:spcPts val="0"/>
              </a:spcAft>
              <a:buClr>
                <a:srgbClr val="000000"/>
              </a:buClr>
              <a:buSzPts val="1635"/>
              <a:buFont typeface="Arial"/>
              <a:buAutoNum type="alphaLcPeriod"/>
            </a:pPr>
            <a:r>
              <a:rPr lang="en-GB" sz="1635">
                <a:solidFill>
                  <a:srgbClr val="000000"/>
                </a:solidFill>
                <a:highlight>
                  <a:srgbClr val="FFFFFF"/>
                </a:highlight>
                <a:latin typeface="Arial"/>
                <a:ea typeface="Arial"/>
                <a:cs typeface="Arial"/>
                <a:sym typeface="Arial"/>
              </a:rPr>
              <a:t>Image Shear/Distortions</a:t>
            </a:r>
            <a:endParaRPr sz="1635">
              <a:solidFill>
                <a:srgbClr val="000000"/>
              </a:solidFill>
              <a:highlight>
                <a:srgbClr val="FFFFFF"/>
              </a:highlight>
              <a:latin typeface="Arial"/>
              <a:ea typeface="Arial"/>
              <a:cs typeface="Arial"/>
              <a:sym typeface="Arial"/>
            </a:endParaRPr>
          </a:p>
        </p:txBody>
      </p:sp>
      <p:pic>
        <p:nvPicPr>
          <p:cNvPr id="355" name="Google Shape;355;p25"/>
          <p:cNvPicPr preferRelativeResize="0"/>
          <p:nvPr/>
        </p:nvPicPr>
        <p:blipFill>
          <a:blip r:embed="rId3">
            <a:alphaModFix/>
          </a:blip>
          <a:stretch>
            <a:fillRect/>
          </a:stretch>
        </p:blipFill>
        <p:spPr>
          <a:xfrm>
            <a:off x="4635625" y="2292300"/>
            <a:ext cx="4018275" cy="2366750"/>
          </a:xfrm>
          <a:prstGeom prst="rect">
            <a:avLst/>
          </a:prstGeom>
          <a:noFill/>
          <a:ln>
            <a:noFill/>
          </a:ln>
        </p:spPr>
      </p:pic>
      <p:sp>
        <p:nvSpPr>
          <p:cNvPr id="356" name="Google Shape;356;p25"/>
          <p:cNvSpPr txBox="1"/>
          <p:nvPr/>
        </p:nvSpPr>
        <p:spPr>
          <a:xfrm>
            <a:off x="212225" y="47260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t>https://stackoverflow.com/questions/57301330/what-exactly-the-shear-do-in-imagedatagenerator-of-keras</a:t>
            </a:r>
            <a:endParaRPr sz="500"/>
          </a:p>
        </p:txBody>
      </p:sp>
      <p:pic>
        <p:nvPicPr>
          <p:cNvPr id="357" name="Google Shape;357;p25"/>
          <p:cNvPicPr preferRelativeResize="0"/>
          <p:nvPr/>
        </p:nvPicPr>
        <p:blipFill>
          <a:blip r:embed="rId4">
            <a:alphaModFix/>
          </a:blip>
          <a:stretch>
            <a:fillRect/>
          </a:stretch>
        </p:blipFill>
        <p:spPr>
          <a:xfrm>
            <a:off x="212225" y="3125125"/>
            <a:ext cx="1600950" cy="1600950"/>
          </a:xfrm>
          <a:prstGeom prst="rect">
            <a:avLst/>
          </a:prstGeom>
          <a:noFill/>
          <a:ln>
            <a:noFill/>
          </a:ln>
        </p:spPr>
      </p:pic>
      <p:sp>
        <p:nvSpPr>
          <p:cNvPr id="358" name="Google Shape;358;p25"/>
          <p:cNvSpPr txBox="1"/>
          <p:nvPr/>
        </p:nvSpPr>
        <p:spPr>
          <a:xfrm>
            <a:off x="5787375" y="162800"/>
            <a:ext cx="3000000" cy="840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600" u="sng">
                <a:solidFill>
                  <a:schemeClr val="hlink"/>
                </a:solidFill>
                <a:highlight>
                  <a:srgbClr val="FFFFFF"/>
                </a:highlight>
                <a:latin typeface="Consolas"/>
                <a:ea typeface="Consolas"/>
                <a:cs typeface="Consolas"/>
                <a:sym typeface="Consolas"/>
                <a:hlinkClick r:id="rId5"/>
              </a:rPr>
              <a:t>https://www.analyticsvidhya.com/blog/2020/08/image-augmentation-on-the-fly-using-keras-imagedatagenerator/</a:t>
            </a:r>
            <a:endParaRPr sz="600">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GB" sz="600" u="sng">
                <a:solidFill>
                  <a:schemeClr val="hlink"/>
                </a:solidFill>
                <a:highlight>
                  <a:srgbClr val="FFFFFF"/>
                </a:highlight>
                <a:latin typeface="Consolas"/>
                <a:ea typeface="Consolas"/>
                <a:cs typeface="Consolas"/>
                <a:sym typeface="Consolas"/>
                <a:hlinkClick r:id="rId6"/>
              </a:rPr>
              <a:t>https://www.tensorflow.org/api_docs/python/tf/keras/preprocessing/image/ImageDataGenerator</a:t>
            </a:r>
            <a:endParaRPr sz="600">
              <a:highlight>
                <a:srgbClr val="FFFFFF"/>
              </a:highlight>
              <a:latin typeface="Consolas"/>
              <a:ea typeface="Consolas"/>
              <a:cs typeface="Consolas"/>
              <a:sym typeface="Consolas"/>
            </a:endParaRPr>
          </a:p>
          <a:p>
            <a:pPr indent="0" lvl="0" marL="0" rtl="0" algn="l">
              <a:spcBef>
                <a:spcPts val="0"/>
              </a:spcBef>
              <a:spcAft>
                <a:spcPts val="0"/>
              </a:spcAft>
              <a:buNone/>
            </a:pPr>
            <a:r>
              <a:rPr lang="en-GB" sz="500"/>
              <a:t>https://stackoverflow.com/questions/57301330/what-exactly-the-shear-do-in-imagedatagenerator-of-keras</a:t>
            </a:r>
            <a:endParaRPr sz="600">
              <a:highlight>
                <a:srgbClr val="FFFFFF"/>
              </a:highlight>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6"/>
          <p:cNvSpPr/>
          <p:nvPr/>
        </p:nvSpPr>
        <p:spPr>
          <a:xfrm>
            <a:off x="6892775" y="2591500"/>
            <a:ext cx="1920900" cy="182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txBox="1"/>
          <p:nvPr>
            <p:ph type="title"/>
          </p:nvPr>
        </p:nvSpPr>
        <p:spPr>
          <a:xfrm>
            <a:off x="1303800" y="2937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Sequential</a:t>
            </a:r>
            <a:endParaRPr/>
          </a:p>
        </p:txBody>
      </p:sp>
      <p:sp>
        <p:nvSpPr>
          <p:cNvPr id="365" name="Google Shape;365;p26"/>
          <p:cNvSpPr/>
          <p:nvPr/>
        </p:nvSpPr>
        <p:spPr>
          <a:xfrm>
            <a:off x="346150" y="2725900"/>
            <a:ext cx="548100" cy="56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Input</a:t>
            </a:r>
            <a:endParaRPr sz="1200"/>
          </a:p>
        </p:txBody>
      </p:sp>
      <p:sp>
        <p:nvSpPr>
          <p:cNvPr id="366" name="Google Shape;366;p26"/>
          <p:cNvSpPr/>
          <p:nvPr/>
        </p:nvSpPr>
        <p:spPr>
          <a:xfrm flipH="1" rot="-5400000">
            <a:off x="-504625" y="3085975"/>
            <a:ext cx="3414000" cy="31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242000" spcFirstLastPara="1" rIns="91425" wrap="square" tIns="91425">
            <a:noAutofit/>
          </a:bodyPr>
          <a:lstStyle/>
          <a:p>
            <a:pPr indent="0" lvl="0" marL="0" rtl="0" algn="l">
              <a:spcBef>
                <a:spcPts val="0"/>
              </a:spcBef>
              <a:spcAft>
                <a:spcPts val="0"/>
              </a:spcAft>
              <a:buNone/>
            </a:pPr>
            <a:r>
              <a:rPr lang="en-GB"/>
              <a:t>Convolution 16</a:t>
            </a:r>
            <a:endParaRPr/>
          </a:p>
        </p:txBody>
      </p:sp>
      <p:sp>
        <p:nvSpPr>
          <p:cNvPr id="367" name="Google Shape;367;p26"/>
          <p:cNvSpPr/>
          <p:nvPr/>
        </p:nvSpPr>
        <p:spPr>
          <a:xfrm flipH="1" rot="-5400000">
            <a:off x="-140075" y="3085975"/>
            <a:ext cx="3414000" cy="31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242000" spcFirstLastPara="1" rIns="91425" wrap="square" tIns="91425">
            <a:noAutofit/>
          </a:bodyPr>
          <a:lstStyle/>
          <a:p>
            <a:pPr indent="0" lvl="0" marL="0" rtl="0" algn="l">
              <a:spcBef>
                <a:spcPts val="0"/>
              </a:spcBef>
              <a:spcAft>
                <a:spcPts val="0"/>
              </a:spcAft>
              <a:buNone/>
            </a:pPr>
            <a:r>
              <a:rPr lang="en-GB"/>
              <a:t>Convolution 32</a:t>
            </a:r>
            <a:endParaRPr/>
          </a:p>
        </p:txBody>
      </p:sp>
      <p:sp>
        <p:nvSpPr>
          <p:cNvPr id="368" name="Google Shape;368;p26"/>
          <p:cNvSpPr/>
          <p:nvPr/>
        </p:nvSpPr>
        <p:spPr>
          <a:xfrm flipH="1" rot="-5400000">
            <a:off x="430700" y="3119950"/>
            <a:ext cx="3103800" cy="31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062000" spcFirstLastPara="1" rIns="91425" wrap="square" tIns="91425">
            <a:noAutofit/>
          </a:bodyPr>
          <a:lstStyle/>
          <a:p>
            <a:pPr indent="0" lvl="0" marL="0" rtl="0" algn="l">
              <a:spcBef>
                <a:spcPts val="0"/>
              </a:spcBef>
              <a:spcAft>
                <a:spcPts val="0"/>
              </a:spcAft>
              <a:buNone/>
            </a:pPr>
            <a:r>
              <a:rPr lang="en-GB"/>
              <a:t>Max Pooling</a:t>
            </a:r>
            <a:endParaRPr/>
          </a:p>
        </p:txBody>
      </p:sp>
      <p:sp>
        <p:nvSpPr>
          <p:cNvPr id="369" name="Google Shape;369;p26"/>
          <p:cNvSpPr/>
          <p:nvPr/>
        </p:nvSpPr>
        <p:spPr>
          <a:xfrm flipH="1" rot="-5400000">
            <a:off x="736300" y="3122475"/>
            <a:ext cx="3103800" cy="31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774000" spcFirstLastPara="1" rIns="91425" wrap="square" tIns="91425">
            <a:noAutofit/>
          </a:bodyPr>
          <a:lstStyle/>
          <a:p>
            <a:pPr indent="0" lvl="0" marL="0" rtl="0" algn="l">
              <a:spcBef>
                <a:spcPts val="0"/>
              </a:spcBef>
              <a:spcAft>
                <a:spcPts val="0"/>
              </a:spcAft>
              <a:buNone/>
            </a:pPr>
            <a:r>
              <a:rPr lang="en-GB"/>
              <a:t>Batch Normalization</a:t>
            </a:r>
            <a:endParaRPr/>
          </a:p>
        </p:txBody>
      </p:sp>
      <p:sp>
        <p:nvSpPr>
          <p:cNvPr id="370" name="Google Shape;370;p26"/>
          <p:cNvSpPr/>
          <p:nvPr/>
        </p:nvSpPr>
        <p:spPr>
          <a:xfrm flipH="1" rot="-5400000">
            <a:off x="1270300" y="3122475"/>
            <a:ext cx="3103800" cy="314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882000" spcFirstLastPara="1" rIns="91425" wrap="square" tIns="91425">
            <a:noAutofit/>
          </a:bodyPr>
          <a:lstStyle/>
          <a:p>
            <a:pPr indent="0" lvl="0" marL="0" rtl="0" algn="l">
              <a:spcBef>
                <a:spcPts val="0"/>
              </a:spcBef>
              <a:spcAft>
                <a:spcPts val="0"/>
              </a:spcAft>
              <a:buNone/>
            </a:pPr>
            <a:r>
              <a:rPr lang="en-GB"/>
              <a:t>Convolution 64</a:t>
            </a:r>
            <a:endParaRPr/>
          </a:p>
        </p:txBody>
      </p:sp>
      <p:sp>
        <p:nvSpPr>
          <p:cNvPr id="371" name="Google Shape;371;p26"/>
          <p:cNvSpPr/>
          <p:nvPr/>
        </p:nvSpPr>
        <p:spPr>
          <a:xfrm flipH="1" rot="-5400000">
            <a:off x="1634850" y="3122475"/>
            <a:ext cx="3103800" cy="314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882000" spcFirstLastPara="1" rIns="91425" wrap="square" tIns="91425">
            <a:noAutofit/>
          </a:bodyPr>
          <a:lstStyle/>
          <a:p>
            <a:pPr indent="0" lvl="0" marL="0" rtl="0" algn="l">
              <a:spcBef>
                <a:spcPts val="0"/>
              </a:spcBef>
              <a:spcAft>
                <a:spcPts val="0"/>
              </a:spcAft>
              <a:buNone/>
            </a:pPr>
            <a:r>
              <a:rPr lang="en-GB"/>
              <a:t>Convolution 128</a:t>
            </a:r>
            <a:endParaRPr/>
          </a:p>
        </p:txBody>
      </p:sp>
      <p:sp>
        <p:nvSpPr>
          <p:cNvPr id="372" name="Google Shape;372;p26"/>
          <p:cNvSpPr/>
          <p:nvPr/>
        </p:nvSpPr>
        <p:spPr>
          <a:xfrm flipH="1" rot="-5400000">
            <a:off x="2191675" y="3153209"/>
            <a:ext cx="2821500" cy="314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1062000" spcFirstLastPara="1" rIns="91425" wrap="square" tIns="91425">
            <a:noAutofit/>
          </a:bodyPr>
          <a:lstStyle/>
          <a:p>
            <a:pPr indent="0" lvl="0" marL="0" rtl="0" algn="l">
              <a:spcBef>
                <a:spcPts val="0"/>
              </a:spcBef>
              <a:spcAft>
                <a:spcPts val="0"/>
              </a:spcAft>
              <a:buNone/>
            </a:pPr>
            <a:r>
              <a:rPr lang="en-GB"/>
              <a:t>Max Pooling</a:t>
            </a:r>
            <a:endParaRPr/>
          </a:p>
        </p:txBody>
      </p:sp>
      <p:sp>
        <p:nvSpPr>
          <p:cNvPr id="373" name="Google Shape;373;p26"/>
          <p:cNvSpPr/>
          <p:nvPr/>
        </p:nvSpPr>
        <p:spPr>
          <a:xfrm flipH="1" rot="-5400000">
            <a:off x="2497275" y="3155504"/>
            <a:ext cx="2821500" cy="314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774000" spcFirstLastPara="1" rIns="91425" wrap="square" tIns="91425">
            <a:noAutofit/>
          </a:bodyPr>
          <a:lstStyle/>
          <a:p>
            <a:pPr indent="0" lvl="0" marL="0" rtl="0" algn="l">
              <a:spcBef>
                <a:spcPts val="0"/>
              </a:spcBef>
              <a:spcAft>
                <a:spcPts val="0"/>
              </a:spcAft>
              <a:buNone/>
            </a:pPr>
            <a:r>
              <a:rPr lang="en-GB"/>
              <a:t>Batch Normalization</a:t>
            </a:r>
            <a:endParaRPr/>
          </a:p>
        </p:txBody>
      </p:sp>
      <p:sp>
        <p:nvSpPr>
          <p:cNvPr id="374" name="Google Shape;374;p26"/>
          <p:cNvSpPr/>
          <p:nvPr/>
        </p:nvSpPr>
        <p:spPr>
          <a:xfrm flipH="1" rot="-5400000">
            <a:off x="3089850" y="3153200"/>
            <a:ext cx="2821500" cy="314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702000" spcFirstLastPara="1" rIns="91425" wrap="square" tIns="91425">
            <a:noAutofit/>
          </a:bodyPr>
          <a:lstStyle/>
          <a:p>
            <a:pPr indent="0" lvl="0" marL="0" rtl="0" algn="l">
              <a:spcBef>
                <a:spcPts val="0"/>
              </a:spcBef>
              <a:spcAft>
                <a:spcPts val="0"/>
              </a:spcAft>
              <a:buNone/>
            </a:pPr>
            <a:r>
              <a:rPr lang="en-GB"/>
              <a:t>Convolution 256</a:t>
            </a:r>
            <a:endParaRPr/>
          </a:p>
        </p:txBody>
      </p:sp>
      <p:sp>
        <p:nvSpPr>
          <p:cNvPr id="375" name="Google Shape;375;p26"/>
          <p:cNvSpPr/>
          <p:nvPr/>
        </p:nvSpPr>
        <p:spPr>
          <a:xfrm flipH="1" rot="-5400000">
            <a:off x="3454400" y="3153200"/>
            <a:ext cx="2821500" cy="314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702000" spcFirstLastPara="1" rIns="91425" wrap="square" tIns="91425">
            <a:noAutofit/>
          </a:bodyPr>
          <a:lstStyle/>
          <a:p>
            <a:pPr indent="0" lvl="0" marL="0" rtl="0" algn="l">
              <a:spcBef>
                <a:spcPts val="0"/>
              </a:spcBef>
              <a:spcAft>
                <a:spcPts val="0"/>
              </a:spcAft>
              <a:buNone/>
            </a:pPr>
            <a:r>
              <a:rPr lang="en-GB"/>
              <a:t>Convolution 532</a:t>
            </a:r>
            <a:endParaRPr/>
          </a:p>
        </p:txBody>
      </p:sp>
      <p:sp>
        <p:nvSpPr>
          <p:cNvPr id="376" name="Google Shape;376;p26"/>
          <p:cNvSpPr/>
          <p:nvPr/>
        </p:nvSpPr>
        <p:spPr>
          <a:xfrm flipH="1" rot="-5400000">
            <a:off x="3998475" y="3181053"/>
            <a:ext cx="2564700" cy="314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737975" spcFirstLastPara="1" rIns="91425" wrap="square" tIns="91425">
            <a:noAutofit/>
          </a:bodyPr>
          <a:lstStyle/>
          <a:p>
            <a:pPr indent="0" lvl="0" marL="0" rtl="0" algn="l">
              <a:spcBef>
                <a:spcPts val="0"/>
              </a:spcBef>
              <a:spcAft>
                <a:spcPts val="0"/>
              </a:spcAft>
              <a:buNone/>
            </a:pPr>
            <a:r>
              <a:rPr lang="en-GB"/>
              <a:t>Max Pooling</a:t>
            </a:r>
            <a:endParaRPr/>
          </a:p>
        </p:txBody>
      </p:sp>
      <p:sp>
        <p:nvSpPr>
          <p:cNvPr id="377" name="Google Shape;377;p26"/>
          <p:cNvSpPr/>
          <p:nvPr/>
        </p:nvSpPr>
        <p:spPr>
          <a:xfrm flipH="1" rot="-5400000">
            <a:off x="4304075" y="3183139"/>
            <a:ext cx="2564700" cy="314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486000" spcFirstLastPara="1" rIns="91425" wrap="square" tIns="91425">
            <a:noAutofit/>
          </a:bodyPr>
          <a:lstStyle/>
          <a:p>
            <a:pPr indent="0" lvl="0" marL="0" rtl="0" algn="l">
              <a:spcBef>
                <a:spcPts val="0"/>
              </a:spcBef>
              <a:spcAft>
                <a:spcPts val="0"/>
              </a:spcAft>
              <a:buNone/>
            </a:pPr>
            <a:r>
              <a:rPr lang="en-GB"/>
              <a:t>Batch Normalization</a:t>
            </a:r>
            <a:endParaRPr/>
          </a:p>
        </p:txBody>
      </p:sp>
      <p:sp>
        <p:nvSpPr>
          <p:cNvPr id="378" name="Google Shape;378;p26"/>
          <p:cNvSpPr/>
          <p:nvPr/>
        </p:nvSpPr>
        <p:spPr>
          <a:xfrm flipH="1" rot="-5400000">
            <a:off x="4845525" y="3183139"/>
            <a:ext cx="2564700" cy="3144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1062000" spcFirstLastPara="1" rIns="91425" wrap="square" tIns="91425">
            <a:noAutofit/>
          </a:bodyPr>
          <a:lstStyle/>
          <a:p>
            <a:pPr indent="0" lvl="0" marL="0" rtl="0" algn="l">
              <a:spcBef>
                <a:spcPts val="0"/>
              </a:spcBef>
              <a:spcAft>
                <a:spcPts val="0"/>
              </a:spcAft>
              <a:buNone/>
            </a:pPr>
            <a:r>
              <a:rPr lang="en-GB"/>
              <a:t>Flatten</a:t>
            </a:r>
            <a:endParaRPr/>
          </a:p>
        </p:txBody>
      </p:sp>
      <p:sp>
        <p:nvSpPr>
          <p:cNvPr id="379" name="Google Shape;379;p26"/>
          <p:cNvSpPr/>
          <p:nvPr/>
        </p:nvSpPr>
        <p:spPr>
          <a:xfrm flipH="1" rot="-5400000">
            <a:off x="6459325" y="3358821"/>
            <a:ext cx="1611000" cy="314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306000" spcFirstLastPara="1" rIns="91425" wrap="square" tIns="91425">
            <a:noAutofit/>
          </a:bodyPr>
          <a:lstStyle/>
          <a:p>
            <a:pPr indent="0" lvl="0" marL="0" rtl="0" algn="l">
              <a:spcBef>
                <a:spcPts val="0"/>
              </a:spcBef>
              <a:spcAft>
                <a:spcPts val="0"/>
              </a:spcAft>
              <a:buNone/>
            </a:pPr>
            <a:r>
              <a:rPr lang="en-GB"/>
              <a:t>Dense 1024</a:t>
            </a:r>
            <a:endParaRPr/>
          </a:p>
        </p:txBody>
      </p:sp>
      <p:sp>
        <p:nvSpPr>
          <p:cNvPr id="380" name="Google Shape;380;p26"/>
          <p:cNvSpPr/>
          <p:nvPr/>
        </p:nvSpPr>
        <p:spPr>
          <a:xfrm flipH="1" rot="-5400000">
            <a:off x="6850500" y="3358821"/>
            <a:ext cx="1611000" cy="314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162000" spcFirstLastPara="1" rIns="91425" wrap="square" tIns="91425">
            <a:noAutofit/>
          </a:bodyPr>
          <a:lstStyle/>
          <a:p>
            <a:pPr indent="0" lvl="0" marL="0" rtl="0" algn="l">
              <a:spcBef>
                <a:spcPts val="0"/>
              </a:spcBef>
              <a:spcAft>
                <a:spcPts val="0"/>
              </a:spcAft>
              <a:buNone/>
            </a:pPr>
            <a:r>
              <a:rPr lang="en-GB"/>
              <a:t>BatchNormalize</a:t>
            </a:r>
            <a:endParaRPr/>
          </a:p>
        </p:txBody>
      </p:sp>
      <p:sp>
        <p:nvSpPr>
          <p:cNvPr id="381" name="Google Shape;381;p26"/>
          <p:cNvSpPr/>
          <p:nvPr/>
        </p:nvSpPr>
        <p:spPr>
          <a:xfrm flipH="1" rot="-5400000">
            <a:off x="7241675" y="3358821"/>
            <a:ext cx="1611000" cy="314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342000" spcFirstLastPara="1" rIns="91425" wrap="square" tIns="91425">
            <a:noAutofit/>
          </a:bodyPr>
          <a:lstStyle/>
          <a:p>
            <a:pPr indent="0" lvl="0" marL="0" rtl="0" algn="l">
              <a:spcBef>
                <a:spcPts val="0"/>
              </a:spcBef>
              <a:spcAft>
                <a:spcPts val="0"/>
              </a:spcAft>
              <a:buNone/>
            </a:pPr>
            <a:r>
              <a:rPr lang="en-GB"/>
              <a:t>Dropout 0.5</a:t>
            </a:r>
            <a:endParaRPr/>
          </a:p>
        </p:txBody>
      </p:sp>
      <p:sp>
        <p:nvSpPr>
          <p:cNvPr id="382" name="Google Shape;382;p26"/>
          <p:cNvSpPr/>
          <p:nvPr/>
        </p:nvSpPr>
        <p:spPr>
          <a:xfrm flipH="1" rot="-5400000">
            <a:off x="7632850" y="3358821"/>
            <a:ext cx="1611000" cy="314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342000" spcFirstLastPara="1" rIns="91425" wrap="square" tIns="91425">
            <a:noAutofit/>
          </a:bodyPr>
          <a:lstStyle/>
          <a:p>
            <a:pPr indent="0" lvl="0" marL="0" rtl="0" algn="l">
              <a:spcBef>
                <a:spcPts val="0"/>
              </a:spcBef>
              <a:spcAft>
                <a:spcPts val="0"/>
              </a:spcAft>
              <a:buNone/>
            </a:pPr>
            <a:r>
              <a:rPr lang="en-GB"/>
              <a:t>Dense 32</a:t>
            </a:r>
            <a:endParaRPr/>
          </a:p>
        </p:txBody>
      </p:sp>
      <p:sp>
        <p:nvSpPr>
          <p:cNvPr id="383" name="Google Shape;383;p26"/>
          <p:cNvSpPr txBox="1"/>
          <p:nvPr/>
        </p:nvSpPr>
        <p:spPr>
          <a:xfrm>
            <a:off x="7889400" y="2260350"/>
            <a:ext cx="100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Softmax</a:t>
            </a:r>
            <a:endParaRPr>
              <a:latin typeface="Nunito"/>
              <a:ea typeface="Nunito"/>
              <a:cs typeface="Nunito"/>
              <a:sym typeface="Nunito"/>
            </a:endParaRPr>
          </a:p>
        </p:txBody>
      </p:sp>
      <p:sp>
        <p:nvSpPr>
          <p:cNvPr id="384" name="Google Shape;384;p26"/>
          <p:cNvSpPr txBox="1"/>
          <p:nvPr/>
        </p:nvSpPr>
        <p:spPr>
          <a:xfrm>
            <a:off x="6674650" y="1899650"/>
            <a:ext cx="19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Multi-</a:t>
            </a:r>
            <a:r>
              <a:rPr lang="en-GB">
                <a:latin typeface="Nunito"/>
                <a:ea typeface="Nunito"/>
                <a:cs typeface="Nunito"/>
                <a:sym typeface="Nunito"/>
              </a:rPr>
              <a:t>Classification</a:t>
            </a:r>
            <a:endParaRPr>
              <a:latin typeface="Nunito"/>
              <a:ea typeface="Nunito"/>
              <a:cs typeface="Nunito"/>
              <a:sym typeface="Nunito"/>
            </a:endParaRPr>
          </a:p>
        </p:txBody>
      </p:sp>
      <p:sp>
        <p:nvSpPr>
          <p:cNvPr id="385" name="Google Shape;385;p26"/>
          <p:cNvSpPr txBox="1"/>
          <p:nvPr/>
        </p:nvSpPr>
        <p:spPr>
          <a:xfrm>
            <a:off x="259551" y="3379800"/>
            <a:ext cx="73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50x50</a:t>
            </a:r>
            <a:endParaRPr>
              <a:latin typeface="Nunito"/>
              <a:ea typeface="Nunito"/>
              <a:cs typeface="Nunito"/>
              <a:sym typeface="Nunito"/>
            </a:endParaRPr>
          </a:p>
        </p:txBody>
      </p:sp>
      <p:sp>
        <p:nvSpPr>
          <p:cNvPr id="386" name="Google Shape;386;p26"/>
          <p:cNvSpPr txBox="1"/>
          <p:nvPr/>
        </p:nvSpPr>
        <p:spPr>
          <a:xfrm>
            <a:off x="2831025" y="1296100"/>
            <a:ext cx="16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Feature Extraction</a:t>
            </a:r>
            <a:endParaRPr>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7"/>
          <p:cNvSpPr txBox="1"/>
          <p:nvPr>
            <p:ph type="title"/>
          </p:nvPr>
        </p:nvSpPr>
        <p:spPr>
          <a:xfrm>
            <a:off x="623325" y="221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Training History</a:t>
            </a:r>
            <a:endParaRPr/>
          </a:p>
        </p:txBody>
      </p:sp>
      <p:pic>
        <p:nvPicPr>
          <p:cNvPr id="392" name="Google Shape;392;p27"/>
          <p:cNvPicPr preferRelativeResize="0"/>
          <p:nvPr/>
        </p:nvPicPr>
        <p:blipFill>
          <a:blip r:embed="rId3">
            <a:alphaModFix/>
          </a:blip>
          <a:stretch>
            <a:fillRect/>
          </a:stretch>
        </p:blipFill>
        <p:spPr>
          <a:xfrm>
            <a:off x="1655300" y="983425"/>
            <a:ext cx="6656724" cy="3572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Keras - Results</a:t>
            </a:r>
            <a:endParaRPr/>
          </a:p>
        </p:txBody>
      </p:sp>
      <p:sp>
        <p:nvSpPr>
          <p:cNvPr id="398" name="Google Shape;398;p28"/>
          <p:cNvSpPr txBox="1"/>
          <p:nvPr>
            <p:ph idx="1" type="body"/>
          </p:nvPr>
        </p:nvSpPr>
        <p:spPr>
          <a:xfrm>
            <a:off x="584325" y="2014375"/>
            <a:ext cx="4633500" cy="14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Model is fairly accurate in predicting traffic signs:</a:t>
            </a:r>
            <a:endParaRPr/>
          </a:p>
          <a:p>
            <a:pPr indent="0" lvl="0" marL="0" rtl="0" algn="l">
              <a:spcBef>
                <a:spcPts val="1200"/>
              </a:spcBef>
              <a:spcAft>
                <a:spcPts val="1200"/>
              </a:spcAft>
              <a:buNone/>
            </a:pPr>
            <a:r>
              <a:t/>
            </a:r>
            <a:endParaRPr/>
          </a:p>
        </p:txBody>
      </p:sp>
      <p:pic>
        <p:nvPicPr>
          <p:cNvPr id="399" name="Google Shape;399;p28"/>
          <p:cNvPicPr preferRelativeResize="0"/>
          <p:nvPr/>
        </p:nvPicPr>
        <p:blipFill>
          <a:blip r:embed="rId3">
            <a:alphaModFix/>
          </a:blip>
          <a:stretch>
            <a:fillRect/>
          </a:stretch>
        </p:blipFill>
        <p:spPr>
          <a:xfrm>
            <a:off x="5832650" y="76200"/>
            <a:ext cx="3056194" cy="4991100"/>
          </a:xfrm>
          <a:prstGeom prst="rect">
            <a:avLst/>
          </a:prstGeom>
          <a:noFill/>
          <a:ln>
            <a:noFill/>
          </a:ln>
        </p:spPr>
      </p:pic>
      <p:sp>
        <p:nvSpPr>
          <p:cNvPr id="400" name="Google Shape;400;p28"/>
          <p:cNvSpPr/>
          <p:nvPr/>
        </p:nvSpPr>
        <p:spPr>
          <a:xfrm>
            <a:off x="2634675" y="2849825"/>
            <a:ext cx="1443000" cy="927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GB" sz="2200">
                <a:solidFill>
                  <a:schemeClr val="dk2"/>
                </a:solidFill>
                <a:latin typeface="Nunito"/>
                <a:ea typeface="Nunito"/>
                <a:cs typeface="Nunito"/>
                <a:sym typeface="Nunito"/>
              </a:rPr>
              <a:t>Accuracy: 0.96</a:t>
            </a:r>
            <a:endParaRPr sz="2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9"/>
          <p:cNvSpPr txBox="1"/>
          <p:nvPr>
            <p:ph type="title"/>
          </p:nvPr>
        </p:nvSpPr>
        <p:spPr>
          <a:xfrm>
            <a:off x="2346025" y="2219850"/>
            <a:ext cx="5180400" cy="99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Classification Results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Image Classification</a:t>
            </a:r>
            <a:endParaRPr/>
          </a:p>
        </p:txBody>
      </p:sp>
      <p:pic>
        <p:nvPicPr>
          <p:cNvPr id="411" name="Google Shape;411;p30"/>
          <p:cNvPicPr preferRelativeResize="0"/>
          <p:nvPr/>
        </p:nvPicPr>
        <p:blipFill>
          <a:blip r:embed="rId3">
            <a:alphaModFix/>
          </a:blip>
          <a:stretch>
            <a:fillRect/>
          </a:stretch>
        </p:blipFill>
        <p:spPr>
          <a:xfrm>
            <a:off x="1558523" y="1453019"/>
            <a:ext cx="1425504" cy="1413329"/>
          </a:xfrm>
          <a:prstGeom prst="rect">
            <a:avLst/>
          </a:prstGeom>
          <a:noFill/>
          <a:ln>
            <a:noFill/>
          </a:ln>
        </p:spPr>
      </p:pic>
      <p:pic>
        <p:nvPicPr>
          <p:cNvPr id="412" name="Google Shape;412;p30"/>
          <p:cNvPicPr preferRelativeResize="0"/>
          <p:nvPr/>
        </p:nvPicPr>
        <p:blipFill>
          <a:blip r:embed="rId4">
            <a:alphaModFix/>
          </a:blip>
          <a:stretch>
            <a:fillRect/>
          </a:stretch>
        </p:blipFill>
        <p:spPr>
          <a:xfrm>
            <a:off x="5762194" y="3246806"/>
            <a:ext cx="1425504" cy="1413329"/>
          </a:xfrm>
          <a:prstGeom prst="rect">
            <a:avLst/>
          </a:prstGeom>
          <a:noFill/>
          <a:ln>
            <a:noFill/>
          </a:ln>
        </p:spPr>
      </p:pic>
      <p:pic>
        <p:nvPicPr>
          <p:cNvPr id="413" name="Google Shape;413;p30"/>
          <p:cNvPicPr preferRelativeResize="0"/>
          <p:nvPr/>
        </p:nvPicPr>
        <p:blipFill>
          <a:blip r:embed="rId5">
            <a:alphaModFix/>
          </a:blip>
          <a:stretch>
            <a:fillRect/>
          </a:stretch>
        </p:blipFill>
        <p:spPr>
          <a:xfrm>
            <a:off x="6027016" y="1297975"/>
            <a:ext cx="1425504" cy="1413329"/>
          </a:xfrm>
          <a:prstGeom prst="rect">
            <a:avLst/>
          </a:prstGeom>
          <a:noFill/>
          <a:ln>
            <a:noFill/>
          </a:ln>
        </p:spPr>
      </p:pic>
      <p:pic>
        <p:nvPicPr>
          <p:cNvPr id="414" name="Google Shape;414;p30"/>
          <p:cNvPicPr preferRelativeResize="0"/>
          <p:nvPr/>
        </p:nvPicPr>
        <p:blipFill>
          <a:blip r:embed="rId6">
            <a:alphaModFix/>
          </a:blip>
          <a:stretch>
            <a:fillRect/>
          </a:stretch>
        </p:blipFill>
        <p:spPr>
          <a:xfrm>
            <a:off x="4461348" y="1490009"/>
            <a:ext cx="1425504" cy="1413329"/>
          </a:xfrm>
          <a:prstGeom prst="rect">
            <a:avLst/>
          </a:prstGeom>
          <a:noFill/>
          <a:ln>
            <a:noFill/>
          </a:ln>
        </p:spPr>
      </p:pic>
      <p:pic>
        <p:nvPicPr>
          <p:cNvPr id="415" name="Google Shape;415;p30"/>
          <p:cNvPicPr preferRelativeResize="0"/>
          <p:nvPr/>
        </p:nvPicPr>
        <p:blipFill>
          <a:blip r:embed="rId7">
            <a:alphaModFix/>
          </a:blip>
          <a:stretch>
            <a:fillRect/>
          </a:stretch>
        </p:blipFill>
        <p:spPr>
          <a:xfrm>
            <a:off x="3035849" y="1409716"/>
            <a:ext cx="1425504" cy="1413329"/>
          </a:xfrm>
          <a:prstGeom prst="rect">
            <a:avLst/>
          </a:prstGeom>
          <a:noFill/>
          <a:ln>
            <a:noFill/>
          </a:ln>
        </p:spPr>
      </p:pic>
      <p:pic>
        <p:nvPicPr>
          <p:cNvPr id="416" name="Google Shape;416;p30"/>
          <p:cNvPicPr preferRelativeResize="0"/>
          <p:nvPr/>
        </p:nvPicPr>
        <p:blipFill>
          <a:blip r:embed="rId8">
            <a:alphaModFix/>
          </a:blip>
          <a:stretch>
            <a:fillRect/>
          </a:stretch>
        </p:blipFill>
        <p:spPr>
          <a:xfrm>
            <a:off x="81200" y="1552469"/>
            <a:ext cx="1425504" cy="1413329"/>
          </a:xfrm>
          <a:prstGeom prst="rect">
            <a:avLst/>
          </a:prstGeom>
          <a:noFill/>
          <a:ln>
            <a:noFill/>
          </a:ln>
        </p:spPr>
      </p:pic>
      <p:pic>
        <p:nvPicPr>
          <p:cNvPr id="417" name="Google Shape;417;p30"/>
          <p:cNvPicPr preferRelativeResize="0"/>
          <p:nvPr/>
        </p:nvPicPr>
        <p:blipFill>
          <a:blip r:embed="rId9">
            <a:alphaModFix/>
          </a:blip>
          <a:stretch>
            <a:fillRect/>
          </a:stretch>
        </p:blipFill>
        <p:spPr>
          <a:xfrm>
            <a:off x="7364421" y="3246813"/>
            <a:ext cx="1425504" cy="1413329"/>
          </a:xfrm>
          <a:prstGeom prst="rect">
            <a:avLst/>
          </a:prstGeom>
          <a:noFill/>
          <a:ln>
            <a:noFill/>
          </a:ln>
        </p:spPr>
      </p:pic>
      <p:pic>
        <p:nvPicPr>
          <p:cNvPr id="418" name="Google Shape;418;p30"/>
          <p:cNvPicPr preferRelativeResize="0"/>
          <p:nvPr/>
        </p:nvPicPr>
        <p:blipFill>
          <a:blip r:embed="rId10">
            <a:alphaModFix/>
          </a:blip>
          <a:stretch>
            <a:fillRect/>
          </a:stretch>
        </p:blipFill>
        <p:spPr>
          <a:xfrm>
            <a:off x="7562221" y="1297982"/>
            <a:ext cx="1425504" cy="1413329"/>
          </a:xfrm>
          <a:prstGeom prst="rect">
            <a:avLst/>
          </a:prstGeom>
          <a:noFill/>
          <a:ln>
            <a:noFill/>
          </a:ln>
        </p:spPr>
      </p:pic>
      <p:pic>
        <p:nvPicPr>
          <p:cNvPr id="419" name="Google Shape;419;p30"/>
          <p:cNvPicPr preferRelativeResize="0"/>
          <p:nvPr/>
        </p:nvPicPr>
        <p:blipFill>
          <a:blip r:embed="rId11">
            <a:alphaModFix/>
          </a:blip>
          <a:stretch>
            <a:fillRect/>
          </a:stretch>
        </p:blipFill>
        <p:spPr>
          <a:xfrm>
            <a:off x="4069073" y="3179454"/>
            <a:ext cx="1425504" cy="1413329"/>
          </a:xfrm>
          <a:prstGeom prst="rect">
            <a:avLst/>
          </a:prstGeom>
          <a:noFill/>
          <a:ln>
            <a:noFill/>
          </a:ln>
        </p:spPr>
      </p:pic>
      <p:pic>
        <p:nvPicPr>
          <p:cNvPr id="420" name="Google Shape;420;p30"/>
          <p:cNvPicPr preferRelativeResize="0"/>
          <p:nvPr/>
        </p:nvPicPr>
        <p:blipFill>
          <a:blip r:embed="rId12">
            <a:alphaModFix/>
          </a:blip>
          <a:stretch>
            <a:fillRect/>
          </a:stretch>
        </p:blipFill>
        <p:spPr>
          <a:xfrm>
            <a:off x="2375949" y="3388139"/>
            <a:ext cx="1425504" cy="1413329"/>
          </a:xfrm>
          <a:prstGeom prst="rect">
            <a:avLst/>
          </a:prstGeom>
          <a:noFill/>
          <a:ln>
            <a:noFill/>
          </a:ln>
        </p:spPr>
      </p:pic>
      <p:pic>
        <p:nvPicPr>
          <p:cNvPr id="421" name="Google Shape;421;p30"/>
          <p:cNvPicPr preferRelativeResize="0"/>
          <p:nvPr/>
        </p:nvPicPr>
        <p:blipFill>
          <a:blip r:embed="rId13">
            <a:alphaModFix/>
          </a:blip>
          <a:stretch>
            <a:fillRect/>
          </a:stretch>
        </p:blipFill>
        <p:spPr>
          <a:xfrm>
            <a:off x="376134" y="3105480"/>
            <a:ext cx="1732186" cy="1695995"/>
          </a:xfrm>
          <a:prstGeom prst="rect">
            <a:avLst/>
          </a:prstGeom>
          <a:noFill/>
          <a:ln>
            <a:noFill/>
          </a:ln>
        </p:spPr>
      </p:pic>
      <p:sp>
        <p:nvSpPr>
          <p:cNvPr id="422" name="Google Shape;422;p30"/>
          <p:cNvSpPr/>
          <p:nvPr/>
        </p:nvSpPr>
        <p:spPr>
          <a:xfrm>
            <a:off x="4484821" y="1305842"/>
            <a:ext cx="1503000" cy="165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1"/>
          <p:cNvSpPr txBox="1"/>
          <p:nvPr>
            <p:ph type="title"/>
          </p:nvPr>
        </p:nvSpPr>
        <p:spPr>
          <a:xfrm>
            <a:off x="1947075" y="2219850"/>
            <a:ext cx="5579400" cy="99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Interpretation &amp; Failure Analysis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525550" y="110400"/>
            <a:ext cx="7030500" cy="56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of ADAS </a:t>
            </a:r>
            <a:r>
              <a:rPr b="0" lang="en-GB" sz="1200">
                <a:solidFill>
                  <a:srgbClr val="24292F"/>
                </a:solidFill>
                <a:highlight>
                  <a:srgbClr val="FFFFFF"/>
                </a:highlight>
                <a:latin typeface="Arial"/>
                <a:ea typeface="Arial"/>
                <a:cs typeface="Arial"/>
                <a:sym typeface="Arial"/>
              </a:rPr>
              <a:t>[18]</a:t>
            </a:r>
            <a:endParaRPr/>
          </a:p>
        </p:txBody>
      </p:sp>
      <p:pic>
        <p:nvPicPr>
          <p:cNvPr id="284" name="Google Shape;284;p14"/>
          <p:cNvPicPr preferRelativeResize="0"/>
          <p:nvPr/>
        </p:nvPicPr>
        <p:blipFill>
          <a:blip r:embed="rId3">
            <a:alphaModFix/>
          </a:blip>
          <a:stretch>
            <a:fillRect/>
          </a:stretch>
        </p:blipFill>
        <p:spPr>
          <a:xfrm>
            <a:off x="762000" y="888025"/>
            <a:ext cx="7620000" cy="3962400"/>
          </a:xfrm>
          <a:prstGeom prst="rect">
            <a:avLst/>
          </a:prstGeom>
          <a:noFill/>
          <a:ln>
            <a:noFill/>
          </a:ln>
        </p:spPr>
      </p:pic>
      <p:sp>
        <p:nvSpPr>
          <p:cNvPr id="285" name="Google Shape;285;p14"/>
          <p:cNvSpPr/>
          <p:nvPr/>
        </p:nvSpPr>
        <p:spPr>
          <a:xfrm>
            <a:off x="2791150" y="1499525"/>
            <a:ext cx="1677000" cy="4353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Traffic Signs Classification &amp; detection</a:t>
            </a:r>
            <a:endParaRPr sz="1000"/>
          </a:p>
        </p:txBody>
      </p:sp>
      <p:sp>
        <p:nvSpPr>
          <p:cNvPr id="286" name="Google Shape;286;p14"/>
          <p:cNvSpPr/>
          <p:nvPr/>
        </p:nvSpPr>
        <p:spPr>
          <a:xfrm>
            <a:off x="5796525" y="1651875"/>
            <a:ext cx="2515200" cy="6378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2</a:t>
            </a:r>
            <a:r>
              <a:rPr lang="en-GB" sz="1000"/>
              <a:t>. </a:t>
            </a:r>
            <a:r>
              <a:rPr lang="en-GB" sz="1000"/>
              <a:t>Stereo Camera 3D Bounding Box</a:t>
            </a:r>
            <a:endParaRPr sz="1000"/>
          </a:p>
          <a:p>
            <a:pPr indent="0" lvl="0" marL="0" rtl="0" algn="l">
              <a:spcBef>
                <a:spcPts val="0"/>
              </a:spcBef>
              <a:spcAft>
                <a:spcPts val="0"/>
              </a:spcAft>
              <a:buNone/>
            </a:pPr>
            <a:r>
              <a:rPr lang="en-GB" sz="1000"/>
              <a:t>3. Depth perception</a:t>
            </a:r>
            <a:endParaRPr b="1" sz="1000"/>
          </a:p>
          <a:p>
            <a:pPr indent="0" lvl="0" marL="0" rtl="0" algn="l">
              <a:spcBef>
                <a:spcPts val="0"/>
              </a:spcBef>
              <a:spcAft>
                <a:spcPts val="0"/>
              </a:spcAft>
              <a:buNone/>
            </a:pPr>
            <a:r>
              <a:rPr lang="en-GB" sz="1000"/>
              <a:t>4. Semantic Segmentation</a:t>
            </a:r>
            <a:endParaRPr sz="1000"/>
          </a:p>
        </p:txBody>
      </p:sp>
      <p:sp>
        <p:nvSpPr>
          <p:cNvPr id="287" name="Google Shape;287;p14"/>
          <p:cNvSpPr/>
          <p:nvPr/>
        </p:nvSpPr>
        <p:spPr>
          <a:xfrm>
            <a:off x="4078550" y="3610150"/>
            <a:ext cx="2152500" cy="332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Road direction signs classification &amp; detection</a:t>
            </a:r>
            <a:endParaRPr sz="1000"/>
          </a:p>
        </p:txBody>
      </p:sp>
      <p:sp>
        <p:nvSpPr>
          <p:cNvPr id="288" name="Google Shape;288;p14"/>
          <p:cNvSpPr/>
          <p:nvPr/>
        </p:nvSpPr>
        <p:spPr>
          <a:xfrm>
            <a:off x="4264750" y="2755150"/>
            <a:ext cx="1040100" cy="2442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Lane Detection</a:t>
            </a:r>
            <a:endParaRPr sz="1000"/>
          </a:p>
        </p:txBody>
      </p:sp>
      <p:sp>
        <p:nvSpPr>
          <p:cNvPr id="289" name="Google Shape;289;p14"/>
          <p:cNvSpPr/>
          <p:nvPr/>
        </p:nvSpPr>
        <p:spPr>
          <a:xfrm>
            <a:off x="5796525" y="1325425"/>
            <a:ext cx="2515200" cy="3321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1</a:t>
            </a:r>
            <a:r>
              <a:rPr lang="en-GB" sz="1000"/>
              <a:t>. </a:t>
            </a:r>
            <a:r>
              <a:rPr b="1" lang="en-GB" sz="1000"/>
              <a:t>Object Classification &amp; Detection</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Image Interpretation - Gradcam</a:t>
            </a:r>
            <a:endParaRPr/>
          </a:p>
        </p:txBody>
      </p:sp>
      <p:pic>
        <p:nvPicPr>
          <p:cNvPr id="433" name="Google Shape;433;p32"/>
          <p:cNvPicPr preferRelativeResize="0"/>
          <p:nvPr/>
        </p:nvPicPr>
        <p:blipFill>
          <a:blip r:embed="rId3">
            <a:alphaModFix/>
          </a:blip>
          <a:stretch>
            <a:fillRect/>
          </a:stretch>
        </p:blipFill>
        <p:spPr>
          <a:xfrm>
            <a:off x="1127850" y="1708000"/>
            <a:ext cx="2562225" cy="2486025"/>
          </a:xfrm>
          <a:prstGeom prst="rect">
            <a:avLst/>
          </a:prstGeom>
          <a:noFill/>
          <a:ln>
            <a:noFill/>
          </a:ln>
        </p:spPr>
      </p:pic>
      <p:sp>
        <p:nvSpPr>
          <p:cNvPr id="434" name="Google Shape;434;p32"/>
          <p:cNvSpPr txBox="1"/>
          <p:nvPr/>
        </p:nvSpPr>
        <p:spPr>
          <a:xfrm>
            <a:off x="4166425" y="1828900"/>
            <a:ext cx="30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GradCAM’s activation heatmap</a:t>
            </a:r>
            <a:endParaRPr>
              <a:latin typeface="Nunito"/>
              <a:ea typeface="Nunito"/>
              <a:cs typeface="Nunito"/>
              <a:sym typeface="Nunito"/>
            </a:endParaRPr>
          </a:p>
        </p:txBody>
      </p:sp>
      <p:sp>
        <p:nvSpPr>
          <p:cNvPr id="435" name="Google Shape;435;p32"/>
          <p:cNvSpPr txBox="1"/>
          <p:nvPr/>
        </p:nvSpPr>
        <p:spPr>
          <a:xfrm>
            <a:off x="6231875" y="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hlink"/>
                </a:solidFill>
                <a:hlinkClick r:id="rId4"/>
              </a:rPr>
              <a:t>https://github.com/kolesman/SEC</a:t>
            </a:r>
            <a:endParaRPr sz="1000"/>
          </a:p>
          <a:p>
            <a:pPr indent="0" lvl="0" marL="0" rtl="0" algn="l">
              <a:spcBef>
                <a:spcPts val="0"/>
              </a:spcBef>
              <a:spcAft>
                <a:spcPts val="0"/>
              </a:spcAft>
              <a:buNone/>
            </a:pPr>
            <a:r>
              <a:rPr lang="en-GB" sz="1000"/>
              <a:t>Seed, Expand, Constraint, paper for weakly supervised image segmentation</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Image Interpretation - Gradcam</a:t>
            </a:r>
            <a:endParaRPr/>
          </a:p>
        </p:txBody>
      </p:sp>
      <p:pic>
        <p:nvPicPr>
          <p:cNvPr id="441" name="Google Shape;441;p33"/>
          <p:cNvPicPr preferRelativeResize="0"/>
          <p:nvPr/>
        </p:nvPicPr>
        <p:blipFill>
          <a:blip r:embed="rId3">
            <a:alphaModFix/>
          </a:blip>
          <a:stretch>
            <a:fillRect/>
          </a:stretch>
        </p:blipFill>
        <p:spPr>
          <a:xfrm>
            <a:off x="233150" y="2322250"/>
            <a:ext cx="1780725" cy="1773625"/>
          </a:xfrm>
          <a:prstGeom prst="rect">
            <a:avLst/>
          </a:prstGeom>
          <a:noFill/>
          <a:ln>
            <a:noFill/>
          </a:ln>
        </p:spPr>
      </p:pic>
      <p:sp>
        <p:nvSpPr>
          <p:cNvPr id="442" name="Google Shape;442;p33"/>
          <p:cNvSpPr txBox="1"/>
          <p:nvPr>
            <p:ph idx="1" type="body"/>
          </p:nvPr>
        </p:nvSpPr>
        <p:spPr>
          <a:xfrm>
            <a:off x="327800" y="1812375"/>
            <a:ext cx="4302900" cy="436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Correct </a:t>
            </a:r>
            <a:r>
              <a:rPr lang="en-GB"/>
              <a:t>classifi</a:t>
            </a:r>
            <a:r>
              <a:rPr lang="en-GB"/>
              <a:t>cation</a:t>
            </a:r>
            <a:r>
              <a:rPr lang="en-GB"/>
              <a:t> images</a:t>
            </a:r>
            <a:endParaRPr/>
          </a:p>
        </p:txBody>
      </p:sp>
      <p:pic>
        <p:nvPicPr>
          <p:cNvPr id="443" name="Google Shape;443;p33"/>
          <p:cNvPicPr preferRelativeResize="0"/>
          <p:nvPr/>
        </p:nvPicPr>
        <p:blipFill>
          <a:blip r:embed="rId4">
            <a:alphaModFix/>
          </a:blip>
          <a:stretch>
            <a:fillRect/>
          </a:stretch>
        </p:blipFill>
        <p:spPr>
          <a:xfrm>
            <a:off x="1978600" y="2302475"/>
            <a:ext cx="1780725" cy="1773615"/>
          </a:xfrm>
          <a:prstGeom prst="rect">
            <a:avLst/>
          </a:prstGeom>
          <a:noFill/>
          <a:ln>
            <a:noFill/>
          </a:ln>
        </p:spPr>
      </p:pic>
      <p:pic>
        <p:nvPicPr>
          <p:cNvPr id="444" name="Google Shape;444;p33"/>
          <p:cNvPicPr preferRelativeResize="0"/>
          <p:nvPr/>
        </p:nvPicPr>
        <p:blipFill>
          <a:blip r:embed="rId5">
            <a:alphaModFix/>
          </a:blip>
          <a:stretch>
            <a:fillRect/>
          </a:stretch>
        </p:blipFill>
        <p:spPr>
          <a:xfrm>
            <a:off x="3679549" y="2302476"/>
            <a:ext cx="1780725" cy="1773639"/>
          </a:xfrm>
          <a:prstGeom prst="rect">
            <a:avLst/>
          </a:prstGeom>
          <a:noFill/>
          <a:ln>
            <a:noFill/>
          </a:ln>
        </p:spPr>
      </p:pic>
      <p:pic>
        <p:nvPicPr>
          <p:cNvPr id="445" name="Google Shape;445;p33"/>
          <p:cNvPicPr preferRelativeResize="0"/>
          <p:nvPr/>
        </p:nvPicPr>
        <p:blipFill>
          <a:blip r:embed="rId6">
            <a:alphaModFix/>
          </a:blip>
          <a:stretch>
            <a:fillRect/>
          </a:stretch>
        </p:blipFill>
        <p:spPr>
          <a:xfrm>
            <a:off x="5493388" y="1404388"/>
            <a:ext cx="1639725" cy="1633160"/>
          </a:xfrm>
          <a:prstGeom prst="rect">
            <a:avLst/>
          </a:prstGeom>
          <a:noFill/>
          <a:ln>
            <a:noFill/>
          </a:ln>
        </p:spPr>
      </p:pic>
      <p:pic>
        <p:nvPicPr>
          <p:cNvPr id="446" name="Google Shape;446;p33"/>
          <p:cNvPicPr preferRelativeResize="0"/>
          <p:nvPr/>
        </p:nvPicPr>
        <p:blipFill>
          <a:blip r:embed="rId7">
            <a:alphaModFix/>
          </a:blip>
          <a:stretch>
            <a:fillRect/>
          </a:stretch>
        </p:blipFill>
        <p:spPr>
          <a:xfrm>
            <a:off x="7166250" y="3092550"/>
            <a:ext cx="1739200" cy="1732271"/>
          </a:xfrm>
          <a:prstGeom prst="rect">
            <a:avLst/>
          </a:prstGeom>
          <a:noFill/>
          <a:ln>
            <a:noFill/>
          </a:ln>
        </p:spPr>
      </p:pic>
      <p:pic>
        <p:nvPicPr>
          <p:cNvPr id="447" name="Google Shape;447;p33"/>
          <p:cNvPicPr preferRelativeResize="0"/>
          <p:nvPr/>
        </p:nvPicPr>
        <p:blipFill>
          <a:blip r:embed="rId8">
            <a:alphaModFix/>
          </a:blip>
          <a:stretch>
            <a:fillRect/>
          </a:stretch>
        </p:blipFill>
        <p:spPr>
          <a:xfrm>
            <a:off x="7166247" y="1264229"/>
            <a:ext cx="1739200" cy="1732271"/>
          </a:xfrm>
          <a:prstGeom prst="rect">
            <a:avLst/>
          </a:prstGeom>
          <a:noFill/>
          <a:ln>
            <a:noFill/>
          </a:ln>
        </p:spPr>
      </p:pic>
      <p:pic>
        <p:nvPicPr>
          <p:cNvPr id="448" name="Google Shape;448;p33"/>
          <p:cNvPicPr preferRelativeResize="0"/>
          <p:nvPr/>
        </p:nvPicPr>
        <p:blipFill>
          <a:blip r:embed="rId9">
            <a:alphaModFix/>
          </a:blip>
          <a:stretch>
            <a:fillRect/>
          </a:stretch>
        </p:blipFill>
        <p:spPr>
          <a:xfrm>
            <a:off x="5422897" y="3206095"/>
            <a:ext cx="1780725" cy="1773631"/>
          </a:xfrm>
          <a:prstGeom prst="rect">
            <a:avLst/>
          </a:prstGeom>
          <a:noFill/>
          <a:ln>
            <a:noFill/>
          </a:ln>
        </p:spPr>
      </p:pic>
      <p:sp>
        <p:nvSpPr>
          <p:cNvPr id="449" name="Google Shape;449;p33"/>
          <p:cNvSpPr/>
          <p:nvPr/>
        </p:nvSpPr>
        <p:spPr>
          <a:xfrm rot="1731253">
            <a:off x="3556591" y="1913840"/>
            <a:ext cx="849803" cy="233779"/>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txBox="1"/>
          <p:nvPr>
            <p:ph idx="1" type="body"/>
          </p:nvPr>
        </p:nvSpPr>
        <p:spPr>
          <a:xfrm>
            <a:off x="2757175" y="1404400"/>
            <a:ext cx="1944300" cy="354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lang="en-GB" sz="1305"/>
              <a:t>Activation Heatmap</a:t>
            </a:r>
            <a:endParaRPr sz="1305"/>
          </a:p>
        </p:txBody>
      </p:sp>
      <p:sp>
        <p:nvSpPr>
          <p:cNvPr id="451" name="Google Shape;451;p33"/>
          <p:cNvSpPr/>
          <p:nvPr/>
        </p:nvSpPr>
        <p:spPr>
          <a:xfrm rot="378185">
            <a:off x="3619396" y="1823745"/>
            <a:ext cx="1841733" cy="233662"/>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Analyze failed classification for improvements</a:t>
            </a:r>
            <a:endParaRPr/>
          </a:p>
        </p:txBody>
      </p:sp>
      <p:sp>
        <p:nvSpPr>
          <p:cNvPr id="457" name="Google Shape;457;p34"/>
          <p:cNvSpPr txBox="1"/>
          <p:nvPr>
            <p:ph idx="1" type="body"/>
          </p:nvPr>
        </p:nvSpPr>
        <p:spPr>
          <a:xfrm>
            <a:off x="803450" y="1731775"/>
            <a:ext cx="4302900" cy="436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Wrongly </a:t>
            </a:r>
            <a:r>
              <a:rPr lang="en-GB"/>
              <a:t>classified images</a:t>
            </a:r>
            <a:endParaRPr/>
          </a:p>
        </p:txBody>
      </p:sp>
      <p:pic>
        <p:nvPicPr>
          <p:cNvPr id="458" name="Google Shape;458;p34"/>
          <p:cNvPicPr preferRelativeResize="0"/>
          <p:nvPr/>
        </p:nvPicPr>
        <p:blipFill>
          <a:blip r:embed="rId3">
            <a:alphaModFix/>
          </a:blip>
          <a:stretch>
            <a:fillRect/>
          </a:stretch>
        </p:blipFill>
        <p:spPr>
          <a:xfrm>
            <a:off x="2126175" y="2239575"/>
            <a:ext cx="2647950" cy="2495550"/>
          </a:xfrm>
          <a:prstGeom prst="rect">
            <a:avLst/>
          </a:prstGeom>
          <a:noFill/>
          <a:ln>
            <a:noFill/>
          </a:ln>
        </p:spPr>
      </p:pic>
      <p:pic>
        <p:nvPicPr>
          <p:cNvPr id="459" name="Google Shape;459;p34"/>
          <p:cNvPicPr preferRelativeResize="0"/>
          <p:nvPr/>
        </p:nvPicPr>
        <p:blipFill>
          <a:blip r:embed="rId4">
            <a:alphaModFix/>
          </a:blip>
          <a:stretch>
            <a:fillRect/>
          </a:stretch>
        </p:blipFill>
        <p:spPr>
          <a:xfrm>
            <a:off x="4892550" y="2206238"/>
            <a:ext cx="2619375" cy="2562225"/>
          </a:xfrm>
          <a:prstGeom prst="rect">
            <a:avLst/>
          </a:prstGeom>
          <a:noFill/>
          <a:ln>
            <a:noFill/>
          </a:ln>
        </p:spPr>
      </p:pic>
      <p:sp>
        <p:nvSpPr>
          <p:cNvPr id="460" name="Google Shape;460;p34"/>
          <p:cNvSpPr/>
          <p:nvPr/>
        </p:nvSpPr>
        <p:spPr>
          <a:xfrm rot="-896149">
            <a:off x="1740230" y="3198443"/>
            <a:ext cx="1260589" cy="407075"/>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txBox="1"/>
          <p:nvPr>
            <p:ph idx="1" type="body"/>
          </p:nvPr>
        </p:nvSpPr>
        <p:spPr>
          <a:xfrm>
            <a:off x="306250" y="3253300"/>
            <a:ext cx="1323000" cy="64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lang="en-GB" sz="1305"/>
              <a:t>Wrong region activated</a:t>
            </a:r>
            <a:endParaRPr sz="1305"/>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5"/>
          <p:cNvSpPr txBox="1"/>
          <p:nvPr>
            <p:ph type="title"/>
          </p:nvPr>
        </p:nvSpPr>
        <p:spPr>
          <a:xfrm>
            <a:off x="2629950" y="2219850"/>
            <a:ext cx="3884100" cy="70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Object Localization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LabelImg</a:t>
            </a:r>
            <a:endParaRPr/>
          </a:p>
        </p:txBody>
      </p:sp>
      <p:pic>
        <p:nvPicPr>
          <p:cNvPr id="472" name="Google Shape;472;p36"/>
          <p:cNvPicPr preferRelativeResize="0"/>
          <p:nvPr/>
        </p:nvPicPr>
        <p:blipFill>
          <a:blip r:embed="rId3">
            <a:alphaModFix/>
          </a:blip>
          <a:stretch>
            <a:fillRect/>
          </a:stretch>
        </p:blipFill>
        <p:spPr>
          <a:xfrm>
            <a:off x="476525" y="1426950"/>
            <a:ext cx="4554951" cy="3603674"/>
          </a:xfrm>
          <a:prstGeom prst="rect">
            <a:avLst/>
          </a:prstGeom>
          <a:noFill/>
          <a:ln>
            <a:noFill/>
          </a:ln>
        </p:spPr>
      </p:pic>
      <p:sp>
        <p:nvSpPr>
          <p:cNvPr id="473" name="Google Shape;473;p36"/>
          <p:cNvSpPr txBox="1"/>
          <p:nvPr/>
        </p:nvSpPr>
        <p:spPr>
          <a:xfrm>
            <a:off x="5496675" y="1426950"/>
            <a:ext cx="3024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Hand Labeling images in PascalVOC format to generate XML files.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GB">
                <a:latin typeface="Nunito"/>
                <a:ea typeface="Nunito"/>
                <a:cs typeface="Nunito"/>
                <a:sym typeface="Nunito"/>
              </a:rPr>
              <a:t>Contains:</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GB">
                <a:latin typeface="Nunito"/>
                <a:ea typeface="Nunito"/>
                <a:cs typeface="Nunito"/>
                <a:sym typeface="Nunito"/>
              </a:rPr>
              <a:t>Bounding box coordinates</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GB">
                <a:latin typeface="Nunito"/>
                <a:ea typeface="Nunito"/>
                <a:cs typeface="Nunito"/>
                <a:sym typeface="Nunito"/>
              </a:rPr>
              <a:t>Image class</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GB">
                <a:latin typeface="Nunito"/>
                <a:ea typeface="Nunito"/>
                <a:cs typeface="Nunito"/>
                <a:sym typeface="Nunito"/>
              </a:rPr>
              <a:t>Path</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GB">
                <a:latin typeface="Nunito"/>
                <a:ea typeface="Nunito"/>
                <a:cs typeface="Nunito"/>
                <a:sym typeface="Nunito"/>
              </a:rPr>
              <a:t>Image size</a:t>
            </a:r>
            <a:endParaRPr>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7"/>
          <p:cNvSpPr txBox="1"/>
          <p:nvPr>
            <p:ph type="title"/>
          </p:nvPr>
        </p:nvSpPr>
        <p:spPr>
          <a:xfrm>
            <a:off x="2629950" y="2219850"/>
            <a:ext cx="3884100" cy="70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Model Architecture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8"/>
          <p:cNvSpPr/>
          <p:nvPr/>
        </p:nvSpPr>
        <p:spPr>
          <a:xfrm>
            <a:off x="7121375" y="1067500"/>
            <a:ext cx="1920900" cy="182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8"/>
          <p:cNvSpPr txBox="1"/>
          <p:nvPr>
            <p:ph type="title"/>
          </p:nvPr>
        </p:nvSpPr>
        <p:spPr>
          <a:xfrm>
            <a:off x="1303800" y="2937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Transition from Sequential to Functional Model</a:t>
            </a:r>
            <a:endParaRPr/>
          </a:p>
        </p:txBody>
      </p:sp>
      <p:sp>
        <p:nvSpPr>
          <p:cNvPr id="485" name="Google Shape;485;p38"/>
          <p:cNvSpPr/>
          <p:nvPr/>
        </p:nvSpPr>
        <p:spPr>
          <a:xfrm>
            <a:off x="117550" y="2725900"/>
            <a:ext cx="548100" cy="56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Input</a:t>
            </a:r>
            <a:endParaRPr sz="1200"/>
          </a:p>
        </p:txBody>
      </p:sp>
      <p:sp>
        <p:nvSpPr>
          <p:cNvPr id="486" name="Google Shape;486;p38"/>
          <p:cNvSpPr/>
          <p:nvPr/>
        </p:nvSpPr>
        <p:spPr>
          <a:xfrm flipH="1" rot="-5400000">
            <a:off x="-733225" y="3085975"/>
            <a:ext cx="3414000" cy="31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242000" spcFirstLastPara="1" rIns="91425" wrap="square" tIns="91425">
            <a:noAutofit/>
          </a:bodyPr>
          <a:lstStyle/>
          <a:p>
            <a:pPr indent="0" lvl="0" marL="0" rtl="0" algn="l">
              <a:spcBef>
                <a:spcPts val="0"/>
              </a:spcBef>
              <a:spcAft>
                <a:spcPts val="0"/>
              </a:spcAft>
              <a:buNone/>
            </a:pPr>
            <a:r>
              <a:rPr lang="en-GB"/>
              <a:t>Convolution 16</a:t>
            </a:r>
            <a:endParaRPr/>
          </a:p>
        </p:txBody>
      </p:sp>
      <p:sp>
        <p:nvSpPr>
          <p:cNvPr id="487" name="Google Shape;487;p38"/>
          <p:cNvSpPr/>
          <p:nvPr/>
        </p:nvSpPr>
        <p:spPr>
          <a:xfrm flipH="1" rot="-5400000">
            <a:off x="-368675" y="3085975"/>
            <a:ext cx="3414000" cy="31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242000" spcFirstLastPara="1" rIns="91425" wrap="square" tIns="91425">
            <a:noAutofit/>
          </a:bodyPr>
          <a:lstStyle/>
          <a:p>
            <a:pPr indent="0" lvl="0" marL="0" rtl="0" algn="l">
              <a:spcBef>
                <a:spcPts val="0"/>
              </a:spcBef>
              <a:spcAft>
                <a:spcPts val="0"/>
              </a:spcAft>
              <a:buNone/>
            </a:pPr>
            <a:r>
              <a:rPr lang="en-GB"/>
              <a:t>Convolution 32</a:t>
            </a:r>
            <a:endParaRPr/>
          </a:p>
        </p:txBody>
      </p:sp>
      <p:sp>
        <p:nvSpPr>
          <p:cNvPr id="488" name="Google Shape;488;p38"/>
          <p:cNvSpPr/>
          <p:nvPr/>
        </p:nvSpPr>
        <p:spPr>
          <a:xfrm flipH="1" rot="-5400000">
            <a:off x="202100" y="3119950"/>
            <a:ext cx="3103800" cy="31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1062000" spcFirstLastPara="1" rIns="91425" wrap="square" tIns="91425">
            <a:noAutofit/>
          </a:bodyPr>
          <a:lstStyle/>
          <a:p>
            <a:pPr indent="0" lvl="0" marL="0" rtl="0" algn="l">
              <a:spcBef>
                <a:spcPts val="0"/>
              </a:spcBef>
              <a:spcAft>
                <a:spcPts val="0"/>
              </a:spcAft>
              <a:buNone/>
            </a:pPr>
            <a:r>
              <a:rPr lang="en-GB"/>
              <a:t>Max Pooling</a:t>
            </a:r>
            <a:endParaRPr/>
          </a:p>
        </p:txBody>
      </p:sp>
      <p:sp>
        <p:nvSpPr>
          <p:cNvPr id="489" name="Google Shape;489;p38"/>
          <p:cNvSpPr/>
          <p:nvPr/>
        </p:nvSpPr>
        <p:spPr>
          <a:xfrm flipH="1" rot="-5400000">
            <a:off x="507700" y="3122475"/>
            <a:ext cx="3103800" cy="31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774000" spcFirstLastPara="1" rIns="91425" wrap="square" tIns="91425">
            <a:noAutofit/>
          </a:bodyPr>
          <a:lstStyle/>
          <a:p>
            <a:pPr indent="0" lvl="0" marL="0" rtl="0" algn="l">
              <a:spcBef>
                <a:spcPts val="0"/>
              </a:spcBef>
              <a:spcAft>
                <a:spcPts val="0"/>
              </a:spcAft>
              <a:buNone/>
            </a:pPr>
            <a:r>
              <a:rPr lang="en-GB"/>
              <a:t>Batch Normalization</a:t>
            </a:r>
            <a:endParaRPr/>
          </a:p>
        </p:txBody>
      </p:sp>
      <p:sp>
        <p:nvSpPr>
          <p:cNvPr id="490" name="Google Shape;490;p38"/>
          <p:cNvSpPr/>
          <p:nvPr/>
        </p:nvSpPr>
        <p:spPr>
          <a:xfrm flipH="1" rot="-5400000">
            <a:off x="1041700" y="3122475"/>
            <a:ext cx="3103800" cy="314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882000" spcFirstLastPara="1" rIns="91425" wrap="square" tIns="91425">
            <a:noAutofit/>
          </a:bodyPr>
          <a:lstStyle/>
          <a:p>
            <a:pPr indent="0" lvl="0" marL="0" rtl="0" algn="l">
              <a:spcBef>
                <a:spcPts val="0"/>
              </a:spcBef>
              <a:spcAft>
                <a:spcPts val="0"/>
              </a:spcAft>
              <a:buNone/>
            </a:pPr>
            <a:r>
              <a:rPr lang="en-GB"/>
              <a:t>Convolution 64</a:t>
            </a:r>
            <a:endParaRPr/>
          </a:p>
        </p:txBody>
      </p:sp>
      <p:sp>
        <p:nvSpPr>
          <p:cNvPr id="491" name="Google Shape;491;p38"/>
          <p:cNvSpPr/>
          <p:nvPr/>
        </p:nvSpPr>
        <p:spPr>
          <a:xfrm flipH="1" rot="-5400000">
            <a:off x="1406250" y="3122475"/>
            <a:ext cx="3103800" cy="314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882000" spcFirstLastPara="1" rIns="91425" wrap="square" tIns="91425">
            <a:noAutofit/>
          </a:bodyPr>
          <a:lstStyle/>
          <a:p>
            <a:pPr indent="0" lvl="0" marL="0" rtl="0" algn="l">
              <a:spcBef>
                <a:spcPts val="0"/>
              </a:spcBef>
              <a:spcAft>
                <a:spcPts val="0"/>
              </a:spcAft>
              <a:buNone/>
            </a:pPr>
            <a:r>
              <a:rPr lang="en-GB"/>
              <a:t>Convolution 128</a:t>
            </a:r>
            <a:endParaRPr/>
          </a:p>
        </p:txBody>
      </p:sp>
      <p:sp>
        <p:nvSpPr>
          <p:cNvPr id="492" name="Google Shape;492;p38"/>
          <p:cNvSpPr/>
          <p:nvPr/>
        </p:nvSpPr>
        <p:spPr>
          <a:xfrm flipH="1" rot="-5400000">
            <a:off x="1963075" y="3153209"/>
            <a:ext cx="2821500" cy="314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1062000" spcFirstLastPara="1" rIns="91425" wrap="square" tIns="91425">
            <a:noAutofit/>
          </a:bodyPr>
          <a:lstStyle/>
          <a:p>
            <a:pPr indent="0" lvl="0" marL="0" rtl="0" algn="l">
              <a:spcBef>
                <a:spcPts val="0"/>
              </a:spcBef>
              <a:spcAft>
                <a:spcPts val="0"/>
              </a:spcAft>
              <a:buNone/>
            </a:pPr>
            <a:r>
              <a:rPr lang="en-GB"/>
              <a:t>Max Pooling</a:t>
            </a:r>
            <a:endParaRPr/>
          </a:p>
        </p:txBody>
      </p:sp>
      <p:sp>
        <p:nvSpPr>
          <p:cNvPr id="493" name="Google Shape;493;p38"/>
          <p:cNvSpPr/>
          <p:nvPr/>
        </p:nvSpPr>
        <p:spPr>
          <a:xfrm flipH="1" rot="-5400000">
            <a:off x="2268675" y="3155504"/>
            <a:ext cx="2821500" cy="314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774000" spcFirstLastPara="1" rIns="91425" wrap="square" tIns="91425">
            <a:noAutofit/>
          </a:bodyPr>
          <a:lstStyle/>
          <a:p>
            <a:pPr indent="0" lvl="0" marL="0" rtl="0" algn="l">
              <a:spcBef>
                <a:spcPts val="0"/>
              </a:spcBef>
              <a:spcAft>
                <a:spcPts val="0"/>
              </a:spcAft>
              <a:buNone/>
            </a:pPr>
            <a:r>
              <a:rPr lang="en-GB"/>
              <a:t>Batch Normalization</a:t>
            </a:r>
            <a:endParaRPr/>
          </a:p>
        </p:txBody>
      </p:sp>
      <p:sp>
        <p:nvSpPr>
          <p:cNvPr id="494" name="Google Shape;494;p38"/>
          <p:cNvSpPr/>
          <p:nvPr/>
        </p:nvSpPr>
        <p:spPr>
          <a:xfrm flipH="1" rot="-5400000">
            <a:off x="2861250" y="3153200"/>
            <a:ext cx="2821500" cy="314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702000" spcFirstLastPara="1" rIns="91425" wrap="square" tIns="91425">
            <a:noAutofit/>
          </a:bodyPr>
          <a:lstStyle/>
          <a:p>
            <a:pPr indent="0" lvl="0" marL="0" rtl="0" algn="l">
              <a:spcBef>
                <a:spcPts val="0"/>
              </a:spcBef>
              <a:spcAft>
                <a:spcPts val="0"/>
              </a:spcAft>
              <a:buNone/>
            </a:pPr>
            <a:r>
              <a:rPr lang="en-GB"/>
              <a:t>Convolution 256</a:t>
            </a:r>
            <a:endParaRPr/>
          </a:p>
        </p:txBody>
      </p:sp>
      <p:sp>
        <p:nvSpPr>
          <p:cNvPr id="495" name="Google Shape;495;p38"/>
          <p:cNvSpPr/>
          <p:nvPr/>
        </p:nvSpPr>
        <p:spPr>
          <a:xfrm flipH="1" rot="-5400000">
            <a:off x="3225800" y="3153200"/>
            <a:ext cx="2821500" cy="314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702000" spcFirstLastPara="1" rIns="91425" wrap="square" tIns="91425">
            <a:noAutofit/>
          </a:bodyPr>
          <a:lstStyle/>
          <a:p>
            <a:pPr indent="0" lvl="0" marL="0" rtl="0" algn="l">
              <a:spcBef>
                <a:spcPts val="0"/>
              </a:spcBef>
              <a:spcAft>
                <a:spcPts val="0"/>
              </a:spcAft>
              <a:buNone/>
            </a:pPr>
            <a:r>
              <a:rPr lang="en-GB"/>
              <a:t>Convolution 532</a:t>
            </a:r>
            <a:endParaRPr/>
          </a:p>
        </p:txBody>
      </p:sp>
      <p:sp>
        <p:nvSpPr>
          <p:cNvPr id="496" name="Google Shape;496;p38"/>
          <p:cNvSpPr/>
          <p:nvPr/>
        </p:nvSpPr>
        <p:spPr>
          <a:xfrm flipH="1" rot="-5400000">
            <a:off x="3769875" y="3181053"/>
            <a:ext cx="2564700" cy="314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737975" spcFirstLastPara="1" rIns="91425" wrap="square" tIns="91425">
            <a:noAutofit/>
          </a:bodyPr>
          <a:lstStyle/>
          <a:p>
            <a:pPr indent="0" lvl="0" marL="0" rtl="0" algn="l">
              <a:spcBef>
                <a:spcPts val="0"/>
              </a:spcBef>
              <a:spcAft>
                <a:spcPts val="0"/>
              </a:spcAft>
              <a:buNone/>
            </a:pPr>
            <a:r>
              <a:rPr lang="en-GB"/>
              <a:t>Max Pooling</a:t>
            </a:r>
            <a:endParaRPr/>
          </a:p>
        </p:txBody>
      </p:sp>
      <p:sp>
        <p:nvSpPr>
          <p:cNvPr id="497" name="Google Shape;497;p38"/>
          <p:cNvSpPr/>
          <p:nvPr/>
        </p:nvSpPr>
        <p:spPr>
          <a:xfrm flipH="1" rot="-5400000">
            <a:off x="4075475" y="3183139"/>
            <a:ext cx="2564700" cy="314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486000" spcFirstLastPara="1" rIns="91425" wrap="square" tIns="91425">
            <a:noAutofit/>
          </a:bodyPr>
          <a:lstStyle/>
          <a:p>
            <a:pPr indent="0" lvl="0" marL="0" rtl="0" algn="l">
              <a:spcBef>
                <a:spcPts val="0"/>
              </a:spcBef>
              <a:spcAft>
                <a:spcPts val="0"/>
              </a:spcAft>
              <a:buNone/>
            </a:pPr>
            <a:r>
              <a:rPr lang="en-GB"/>
              <a:t>Batch Normalization</a:t>
            </a:r>
            <a:endParaRPr/>
          </a:p>
        </p:txBody>
      </p:sp>
      <p:sp>
        <p:nvSpPr>
          <p:cNvPr id="498" name="Google Shape;498;p38"/>
          <p:cNvSpPr/>
          <p:nvPr/>
        </p:nvSpPr>
        <p:spPr>
          <a:xfrm flipH="1" rot="-5400000">
            <a:off x="4616925" y="3183139"/>
            <a:ext cx="2564700" cy="3144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1062000" spcFirstLastPara="1" rIns="91425" wrap="square" tIns="91425">
            <a:noAutofit/>
          </a:bodyPr>
          <a:lstStyle/>
          <a:p>
            <a:pPr indent="0" lvl="0" marL="0" rtl="0" algn="l">
              <a:spcBef>
                <a:spcPts val="0"/>
              </a:spcBef>
              <a:spcAft>
                <a:spcPts val="0"/>
              </a:spcAft>
              <a:buNone/>
            </a:pPr>
            <a:r>
              <a:rPr lang="en-GB"/>
              <a:t>Flatten</a:t>
            </a:r>
            <a:endParaRPr/>
          </a:p>
        </p:txBody>
      </p:sp>
      <p:sp>
        <p:nvSpPr>
          <p:cNvPr id="499" name="Google Shape;499;p38"/>
          <p:cNvSpPr/>
          <p:nvPr/>
        </p:nvSpPr>
        <p:spPr>
          <a:xfrm flipH="1" rot="-5400000">
            <a:off x="6687925" y="1834821"/>
            <a:ext cx="1611000" cy="314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306000" spcFirstLastPara="1" rIns="91425" wrap="square" tIns="91425">
            <a:noAutofit/>
          </a:bodyPr>
          <a:lstStyle/>
          <a:p>
            <a:pPr indent="0" lvl="0" marL="0" rtl="0" algn="l">
              <a:spcBef>
                <a:spcPts val="0"/>
              </a:spcBef>
              <a:spcAft>
                <a:spcPts val="0"/>
              </a:spcAft>
              <a:buNone/>
            </a:pPr>
            <a:r>
              <a:rPr lang="en-GB"/>
              <a:t>Dense 1024</a:t>
            </a:r>
            <a:endParaRPr/>
          </a:p>
        </p:txBody>
      </p:sp>
      <p:sp>
        <p:nvSpPr>
          <p:cNvPr id="500" name="Google Shape;500;p38"/>
          <p:cNvSpPr/>
          <p:nvPr/>
        </p:nvSpPr>
        <p:spPr>
          <a:xfrm flipH="1" rot="-5400000">
            <a:off x="7079100" y="1834821"/>
            <a:ext cx="1611000" cy="314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162000" spcFirstLastPara="1" rIns="91425" wrap="square" tIns="91425">
            <a:noAutofit/>
          </a:bodyPr>
          <a:lstStyle/>
          <a:p>
            <a:pPr indent="0" lvl="0" marL="0" rtl="0" algn="l">
              <a:spcBef>
                <a:spcPts val="0"/>
              </a:spcBef>
              <a:spcAft>
                <a:spcPts val="0"/>
              </a:spcAft>
              <a:buNone/>
            </a:pPr>
            <a:r>
              <a:rPr lang="en-GB"/>
              <a:t>BatchNormalize</a:t>
            </a:r>
            <a:endParaRPr/>
          </a:p>
        </p:txBody>
      </p:sp>
      <p:sp>
        <p:nvSpPr>
          <p:cNvPr id="501" name="Google Shape;501;p38"/>
          <p:cNvSpPr/>
          <p:nvPr/>
        </p:nvSpPr>
        <p:spPr>
          <a:xfrm flipH="1" rot="-5400000">
            <a:off x="7470275" y="1834821"/>
            <a:ext cx="1611000" cy="314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342000" spcFirstLastPara="1" rIns="91425" wrap="square" tIns="91425">
            <a:noAutofit/>
          </a:bodyPr>
          <a:lstStyle/>
          <a:p>
            <a:pPr indent="0" lvl="0" marL="0" rtl="0" algn="l">
              <a:spcBef>
                <a:spcPts val="0"/>
              </a:spcBef>
              <a:spcAft>
                <a:spcPts val="0"/>
              </a:spcAft>
              <a:buNone/>
            </a:pPr>
            <a:r>
              <a:rPr lang="en-GB"/>
              <a:t>Dropout 0.5</a:t>
            </a:r>
            <a:endParaRPr/>
          </a:p>
        </p:txBody>
      </p:sp>
      <p:sp>
        <p:nvSpPr>
          <p:cNvPr id="502" name="Google Shape;502;p38"/>
          <p:cNvSpPr/>
          <p:nvPr/>
        </p:nvSpPr>
        <p:spPr>
          <a:xfrm flipH="1" rot="-5400000">
            <a:off x="7861450" y="1834821"/>
            <a:ext cx="1611000" cy="314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342000" spcFirstLastPara="1" rIns="91425" wrap="square" tIns="91425">
            <a:noAutofit/>
          </a:bodyPr>
          <a:lstStyle/>
          <a:p>
            <a:pPr indent="0" lvl="0" marL="0" rtl="0" algn="l">
              <a:spcBef>
                <a:spcPts val="0"/>
              </a:spcBef>
              <a:spcAft>
                <a:spcPts val="0"/>
              </a:spcAft>
              <a:buNone/>
            </a:pPr>
            <a:r>
              <a:rPr lang="en-GB"/>
              <a:t>Dense 32</a:t>
            </a:r>
            <a:endParaRPr/>
          </a:p>
        </p:txBody>
      </p:sp>
      <p:sp>
        <p:nvSpPr>
          <p:cNvPr id="503" name="Google Shape;503;p38"/>
          <p:cNvSpPr txBox="1"/>
          <p:nvPr/>
        </p:nvSpPr>
        <p:spPr>
          <a:xfrm>
            <a:off x="8118000" y="736350"/>
            <a:ext cx="100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Softmax</a:t>
            </a:r>
            <a:endParaRPr>
              <a:latin typeface="Nunito"/>
              <a:ea typeface="Nunito"/>
              <a:cs typeface="Nunito"/>
              <a:sym typeface="Nunito"/>
            </a:endParaRPr>
          </a:p>
        </p:txBody>
      </p:sp>
      <p:sp>
        <p:nvSpPr>
          <p:cNvPr id="504" name="Google Shape;504;p38"/>
          <p:cNvSpPr txBox="1"/>
          <p:nvPr/>
        </p:nvSpPr>
        <p:spPr>
          <a:xfrm>
            <a:off x="7784525" y="350675"/>
            <a:ext cx="128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Classification</a:t>
            </a:r>
            <a:endParaRPr>
              <a:latin typeface="Nunito"/>
              <a:ea typeface="Nunito"/>
              <a:cs typeface="Nunito"/>
              <a:sym typeface="Nunito"/>
            </a:endParaRPr>
          </a:p>
        </p:txBody>
      </p:sp>
      <p:sp>
        <p:nvSpPr>
          <p:cNvPr id="505" name="Google Shape;505;p38"/>
          <p:cNvSpPr/>
          <p:nvPr/>
        </p:nvSpPr>
        <p:spPr>
          <a:xfrm>
            <a:off x="6267825" y="3210225"/>
            <a:ext cx="2774400" cy="182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8"/>
          <p:cNvSpPr/>
          <p:nvPr/>
        </p:nvSpPr>
        <p:spPr>
          <a:xfrm flipH="1" rot="-5400000">
            <a:off x="5697325" y="3977546"/>
            <a:ext cx="1611000" cy="314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306000" spcFirstLastPara="1" rIns="91425" wrap="square" tIns="91425">
            <a:noAutofit/>
          </a:bodyPr>
          <a:lstStyle/>
          <a:p>
            <a:pPr indent="0" lvl="0" marL="0" rtl="0" algn="l">
              <a:spcBef>
                <a:spcPts val="0"/>
              </a:spcBef>
              <a:spcAft>
                <a:spcPts val="0"/>
              </a:spcAft>
              <a:buNone/>
            </a:pPr>
            <a:r>
              <a:rPr lang="en-GB"/>
              <a:t>Dense 1024</a:t>
            </a:r>
            <a:endParaRPr/>
          </a:p>
        </p:txBody>
      </p:sp>
      <p:sp>
        <p:nvSpPr>
          <p:cNvPr id="507" name="Google Shape;507;p38"/>
          <p:cNvSpPr/>
          <p:nvPr/>
        </p:nvSpPr>
        <p:spPr>
          <a:xfrm flipH="1" rot="-5400000">
            <a:off x="6012300" y="3977546"/>
            <a:ext cx="1611000" cy="314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378000" spcFirstLastPara="1" rIns="91425" wrap="square" tIns="91425">
            <a:noAutofit/>
          </a:bodyPr>
          <a:lstStyle/>
          <a:p>
            <a:pPr indent="0" lvl="0" marL="0" rtl="0" algn="l">
              <a:spcBef>
                <a:spcPts val="0"/>
              </a:spcBef>
              <a:spcAft>
                <a:spcPts val="0"/>
              </a:spcAft>
              <a:buNone/>
            </a:pPr>
            <a:r>
              <a:rPr lang="en-GB"/>
              <a:t>Dense 532</a:t>
            </a:r>
            <a:endParaRPr/>
          </a:p>
        </p:txBody>
      </p:sp>
      <p:sp>
        <p:nvSpPr>
          <p:cNvPr id="508" name="Google Shape;508;p38"/>
          <p:cNvSpPr/>
          <p:nvPr/>
        </p:nvSpPr>
        <p:spPr>
          <a:xfrm flipH="1" rot="-5400000">
            <a:off x="7622675" y="3977546"/>
            <a:ext cx="1611000" cy="314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342000" spcFirstLastPara="1" rIns="91425" wrap="square" tIns="91425">
            <a:noAutofit/>
          </a:bodyPr>
          <a:lstStyle/>
          <a:p>
            <a:pPr indent="0" lvl="0" marL="0" rtl="0" algn="l">
              <a:spcBef>
                <a:spcPts val="0"/>
              </a:spcBef>
              <a:spcAft>
                <a:spcPts val="0"/>
              </a:spcAft>
              <a:buNone/>
            </a:pPr>
            <a:r>
              <a:rPr lang="en-GB"/>
              <a:t>Dropout 0.1</a:t>
            </a:r>
            <a:endParaRPr/>
          </a:p>
        </p:txBody>
      </p:sp>
      <p:sp>
        <p:nvSpPr>
          <p:cNvPr id="509" name="Google Shape;509;p38"/>
          <p:cNvSpPr/>
          <p:nvPr/>
        </p:nvSpPr>
        <p:spPr>
          <a:xfrm flipH="1" rot="-5400000">
            <a:off x="8013850" y="3977546"/>
            <a:ext cx="1611000" cy="314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342000" spcFirstLastPara="1" rIns="91425" wrap="square" tIns="91425">
            <a:noAutofit/>
          </a:bodyPr>
          <a:lstStyle/>
          <a:p>
            <a:pPr indent="0" lvl="0" marL="0" rtl="0" algn="l">
              <a:spcBef>
                <a:spcPts val="0"/>
              </a:spcBef>
              <a:spcAft>
                <a:spcPts val="0"/>
              </a:spcAft>
              <a:buNone/>
            </a:pPr>
            <a:r>
              <a:rPr lang="en-GB"/>
              <a:t>Dense 4</a:t>
            </a:r>
            <a:endParaRPr/>
          </a:p>
        </p:txBody>
      </p:sp>
      <p:sp>
        <p:nvSpPr>
          <p:cNvPr id="510" name="Google Shape;510;p38"/>
          <p:cNvSpPr txBox="1"/>
          <p:nvPr/>
        </p:nvSpPr>
        <p:spPr>
          <a:xfrm>
            <a:off x="5072338" y="4679300"/>
            <a:ext cx="128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Localization</a:t>
            </a:r>
            <a:endParaRPr>
              <a:latin typeface="Nunito"/>
              <a:ea typeface="Nunito"/>
              <a:cs typeface="Nunito"/>
              <a:sym typeface="Nunito"/>
            </a:endParaRPr>
          </a:p>
        </p:txBody>
      </p:sp>
      <p:sp>
        <p:nvSpPr>
          <p:cNvPr id="511" name="Google Shape;511;p38"/>
          <p:cNvSpPr txBox="1"/>
          <p:nvPr/>
        </p:nvSpPr>
        <p:spPr>
          <a:xfrm>
            <a:off x="8057500" y="2883250"/>
            <a:ext cx="100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Sigmoid</a:t>
            </a:r>
            <a:endParaRPr>
              <a:latin typeface="Nunito"/>
              <a:ea typeface="Nunito"/>
              <a:cs typeface="Nunito"/>
              <a:sym typeface="Nunito"/>
            </a:endParaRPr>
          </a:p>
        </p:txBody>
      </p:sp>
      <p:sp>
        <p:nvSpPr>
          <p:cNvPr id="512" name="Google Shape;512;p38"/>
          <p:cNvSpPr/>
          <p:nvPr/>
        </p:nvSpPr>
        <p:spPr>
          <a:xfrm flipH="1" rot="-5400000">
            <a:off x="6324400" y="3977546"/>
            <a:ext cx="1611000" cy="314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378000" spcFirstLastPara="1" rIns="91425" wrap="square" tIns="91425">
            <a:noAutofit/>
          </a:bodyPr>
          <a:lstStyle/>
          <a:p>
            <a:pPr indent="0" lvl="0" marL="0" rtl="0" algn="l">
              <a:spcBef>
                <a:spcPts val="0"/>
              </a:spcBef>
              <a:spcAft>
                <a:spcPts val="0"/>
              </a:spcAft>
              <a:buNone/>
            </a:pPr>
            <a:r>
              <a:rPr lang="en-GB"/>
              <a:t>Dense 256</a:t>
            </a:r>
            <a:endParaRPr/>
          </a:p>
        </p:txBody>
      </p:sp>
      <p:sp>
        <p:nvSpPr>
          <p:cNvPr id="513" name="Google Shape;513;p38"/>
          <p:cNvSpPr/>
          <p:nvPr/>
        </p:nvSpPr>
        <p:spPr>
          <a:xfrm flipH="1" rot="-5400000">
            <a:off x="6613725" y="3977546"/>
            <a:ext cx="1611000" cy="314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378000" spcFirstLastPara="1" rIns="91425" wrap="square" tIns="91425">
            <a:noAutofit/>
          </a:bodyPr>
          <a:lstStyle/>
          <a:p>
            <a:pPr indent="0" lvl="0" marL="0" rtl="0" algn="l">
              <a:spcBef>
                <a:spcPts val="0"/>
              </a:spcBef>
              <a:spcAft>
                <a:spcPts val="0"/>
              </a:spcAft>
              <a:buNone/>
            </a:pPr>
            <a:r>
              <a:rPr lang="en-GB"/>
              <a:t>Dense 128</a:t>
            </a:r>
            <a:endParaRPr/>
          </a:p>
        </p:txBody>
      </p:sp>
      <p:sp>
        <p:nvSpPr>
          <p:cNvPr id="514" name="Google Shape;514;p38"/>
          <p:cNvSpPr/>
          <p:nvPr/>
        </p:nvSpPr>
        <p:spPr>
          <a:xfrm flipH="1" rot="-5400000">
            <a:off x="6898763" y="3977546"/>
            <a:ext cx="1611000" cy="314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378000" spcFirstLastPara="1" rIns="91425" wrap="square" tIns="91425">
            <a:noAutofit/>
          </a:bodyPr>
          <a:lstStyle/>
          <a:p>
            <a:pPr indent="0" lvl="0" marL="0" rtl="0" algn="l">
              <a:spcBef>
                <a:spcPts val="0"/>
              </a:spcBef>
              <a:spcAft>
                <a:spcPts val="0"/>
              </a:spcAft>
              <a:buNone/>
            </a:pPr>
            <a:r>
              <a:rPr lang="en-GB"/>
              <a:t>Dense 64</a:t>
            </a:r>
            <a:endParaRPr/>
          </a:p>
        </p:txBody>
      </p:sp>
      <p:sp>
        <p:nvSpPr>
          <p:cNvPr id="515" name="Google Shape;515;p38"/>
          <p:cNvSpPr/>
          <p:nvPr/>
        </p:nvSpPr>
        <p:spPr>
          <a:xfrm flipH="1" rot="-5400000">
            <a:off x="7194388" y="3977546"/>
            <a:ext cx="1611000" cy="314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378000" spcFirstLastPara="1" rIns="91425" wrap="square" tIns="91425">
            <a:noAutofit/>
          </a:bodyPr>
          <a:lstStyle/>
          <a:p>
            <a:pPr indent="0" lvl="0" marL="0" rtl="0" algn="l">
              <a:spcBef>
                <a:spcPts val="0"/>
              </a:spcBef>
              <a:spcAft>
                <a:spcPts val="0"/>
              </a:spcAft>
              <a:buNone/>
            </a:pPr>
            <a:r>
              <a:rPr lang="en-GB"/>
              <a:t>Dense 32</a:t>
            </a:r>
            <a:endParaRPr/>
          </a:p>
        </p:txBody>
      </p:sp>
      <p:sp>
        <p:nvSpPr>
          <p:cNvPr id="516" name="Google Shape;516;p38"/>
          <p:cNvSpPr txBox="1"/>
          <p:nvPr/>
        </p:nvSpPr>
        <p:spPr>
          <a:xfrm>
            <a:off x="20775" y="3329250"/>
            <a:ext cx="1000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50 x 50</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GB">
                <a:latin typeface="Nunito"/>
                <a:ea typeface="Nunito"/>
                <a:cs typeface="Nunito"/>
                <a:sym typeface="Nunito"/>
              </a:rPr>
              <a:t>With target vertices</a:t>
            </a:r>
            <a:endParaRPr>
              <a:latin typeface="Nunito"/>
              <a:ea typeface="Nunito"/>
              <a:cs typeface="Nunito"/>
              <a:sym typeface="Nunito"/>
            </a:endParaRPr>
          </a:p>
        </p:txBody>
      </p:sp>
      <p:sp>
        <p:nvSpPr>
          <p:cNvPr id="517" name="Google Shape;517;p38"/>
          <p:cNvSpPr txBox="1"/>
          <p:nvPr/>
        </p:nvSpPr>
        <p:spPr>
          <a:xfrm>
            <a:off x="2602425" y="1296100"/>
            <a:ext cx="16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Feature Extraction</a:t>
            </a:r>
            <a:endParaRPr>
              <a:latin typeface="Nunito"/>
              <a:ea typeface="Nunito"/>
              <a:cs typeface="Nunito"/>
              <a:sym typeface="Nunito"/>
            </a:endParaRPr>
          </a:p>
        </p:txBody>
      </p:sp>
      <p:sp>
        <p:nvSpPr>
          <p:cNvPr id="518" name="Google Shape;518;p38"/>
          <p:cNvSpPr/>
          <p:nvPr/>
        </p:nvSpPr>
        <p:spPr>
          <a:xfrm rot="-1234155">
            <a:off x="6127000" y="2370451"/>
            <a:ext cx="914501" cy="24188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connected</a:t>
            </a:r>
            <a:endParaRPr sz="1000"/>
          </a:p>
        </p:txBody>
      </p:sp>
      <p:sp>
        <p:nvSpPr>
          <p:cNvPr id="519" name="Google Shape;519;p38"/>
          <p:cNvSpPr/>
          <p:nvPr/>
        </p:nvSpPr>
        <p:spPr>
          <a:xfrm rot="1476747">
            <a:off x="6092514" y="2743604"/>
            <a:ext cx="878077" cy="24190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connected</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Loss for the model - MSE</a:t>
            </a:r>
            <a:endParaRPr/>
          </a:p>
        </p:txBody>
      </p:sp>
      <p:pic>
        <p:nvPicPr>
          <p:cNvPr id="525" name="Google Shape;525;p39"/>
          <p:cNvPicPr preferRelativeResize="0"/>
          <p:nvPr/>
        </p:nvPicPr>
        <p:blipFill>
          <a:blip r:embed="rId3">
            <a:alphaModFix/>
          </a:blip>
          <a:stretch>
            <a:fillRect/>
          </a:stretch>
        </p:blipFill>
        <p:spPr>
          <a:xfrm>
            <a:off x="3328975" y="1691075"/>
            <a:ext cx="2486025" cy="2876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0"/>
          <p:cNvSpPr txBox="1"/>
          <p:nvPr>
            <p:ph type="title"/>
          </p:nvPr>
        </p:nvSpPr>
        <p:spPr>
          <a:xfrm>
            <a:off x="2074200" y="1923825"/>
            <a:ext cx="4995600" cy="92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Localization Metric - IoU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41"/>
          <p:cNvPicPr preferRelativeResize="0"/>
          <p:nvPr/>
        </p:nvPicPr>
        <p:blipFill>
          <a:blip r:embed="rId3">
            <a:alphaModFix/>
          </a:blip>
          <a:stretch>
            <a:fillRect/>
          </a:stretch>
        </p:blipFill>
        <p:spPr>
          <a:xfrm>
            <a:off x="3395663" y="1750925"/>
            <a:ext cx="2352675" cy="2619375"/>
          </a:xfrm>
          <a:prstGeom prst="rect">
            <a:avLst/>
          </a:prstGeom>
          <a:noFill/>
          <a:ln>
            <a:noFill/>
          </a:ln>
        </p:spPr>
      </p:pic>
      <p:sp>
        <p:nvSpPr>
          <p:cNvPr id="536" name="Google Shape;536;p4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IoU - Intersection over Union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5"/>
          <p:cNvSpPr txBox="1"/>
          <p:nvPr>
            <p:ph type="title"/>
          </p:nvPr>
        </p:nvSpPr>
        <p:spPr>
          <a:xfrm>
            <a:off x="525550" y="110400"/>
            <a:ext cx="7030500" cy="56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Problem Statement</a:t>
            </a:r>
            <a:endParaRPr/>
          </a:p>
        </p:txBody>
      </p:sp>
      <p:sp>
        <p:nvSpPr>
          <p:cNvPr id="295" name="Google Shape;295;p15"/>
          <p:cNvSpPr txBox="1"/>
          <p:nvPr>
            <p:ph idx="1" type="body"/>
          </p:nvPr>
        </p:nvSpPr>
        <p:spPr>
          <a:xfrm>
            <a:off x="1195675" y="778250"/>
            <a:ext cx="7761300" cy="4202700"/>
          </a:xfrm>
          <a:prstGeom prst="rect">
            <a:avLst/>
          </a:prstGeom>
        </p:spPr>
        <p:txBody>
          <a:bodyPr anchorCtr="0" anchor="t" bIns="91425" lIns="91425" spcFirstLastPara="1" rIns="91425" wrap="square" tIns="91425">
            <a:noAutofit/>
          </a:bodyPr>
          <a:lstStyle/>
          <a:p>
            <a:pPr indent="0" lvl="0" marL="0" rtl="0" algn="l">
              <a:lnSpc>
                <a:spcPct val="125714"/>
              </a:lnSpc>
              <a:spcBef>
                <a:spcPts val="0"/>
              </a:spcBef>
              <a:spcAft>
                <a:spcPts val="0"/>
              </a:spcAft>
              <a:buSzPts val="770"/>
              <a:buNone/>
            </a:pPr>
            <a:r>
              <a:rPr lang="en-GB" sz="1400">
                <a:solidFill>
                  <a:srgbClr val="000000"/>
                </a:solidFill>
                <a:highlight>
                  <a:srgbClr val="FFFFFF"/>
                </a:highlight>
                <a:latin typeface="Arial"/>
                <a:ea typeface="Arial"/>
                <a:cs typeface="Arial"/>
                <a:sym typeface="Arial"/>
              </a:rPr>
              <a:t>Accidents on the road are not acceptable. Regardless whether rates are increasing or decreasing, no lives should be lost through accidents.</a:t>
            </a:r>
            <a:endParaRPr sz="1400">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SzPts val="770"/>
              <a:buNone/>
            </a:pPr>
            <a:r>
              <a:t/>
            </a:r>
            <a:endParaRPr sz="1400">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SzPts val="770"/>
              <a:buNone/>
            </a:pPr>
            <a:r>
              <a:rPr lang="en-GB" sz="1400">
                <a:solidFill>
                  <a:srgbClr val="000000"/>
                </a:solidFill>
                <a:highlight>
                  <a:srgbClr val="FFFFFF"/>
                </a:highlight>
                <a:latin typeface="Arial"/>
                <a:ea typeface="Arial"/>
                <a:cs typeface="Arial"/>
                <a:sym typeface="Arial"/>
              </a:rPr>
              <a:t>With the development of Stereo cameras and LiDAR, it is now far more possible to prevent road accidents through vision systems and deep learning. Object tracking and traffic signs detection methods can potentially be expanded to detect hazards on the road, and provide audible or haptic feedback.</a:t>
            </a:r>
            <a:endParaRPr sz="1400">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SzPts val="770"/>
              <a:buNone/>
            </a:pPr>
            <a:r>
              <a:t/>
            </a:r>
            <a:endParaRPr sz="1400">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SzPts val="770"/>
              <a:buNone/>
            </a:pPr>
            <a:r>
              <a:rPr lang="en-GB" sz="1400">
                <a:solidFill>
                  <a:srgbClr val="000000"/>
                </a:solidFill>
                <a:highlight>
                  <a:srgbClr val="FFFFFF"/>
                </a:highlight>
                <a:latin typeface="Arial"/>
                <a:ea typeface="Arial"/>
                <a:cs typeface="Arial"/>
                <a:sym typeface="Arial"/>
              </a:rPr>
              <a:t>With the development of pre-trained models like YOLO, SSD, Faster-RCNN and frameworks like Tensorflow, object detection has been a lot more reliable than before. [1]</a:t>
            </a:r>
            <a:endParaRPr sz="14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42"/>
          <p:cNvPicPr preferRelativeResize="0"/>
          <p:nvPr/>
        </p:nvPicPr>
        <p:blipFill>
          <a:blip r:embed="rId3">
            <a:alphaModFix/>
          </a:blip>
          <a:stretch>
            <a:fillRect/>
          </a:stretch>
        </p:blipFill>
        <p:spPr>
          <a:xfrm>
            <a:off x="104825" y="1702875"/>
            <a:ext cx="5821876" cy="3130750"/>
          </a:xfrm>
          <a:prstGeom prst="rect">
            <a:avLst/>
          </a:prstGeom>
          <a:noFill/>
          <a:ln>
            <a:noFill/>
          </a:ln>
        </p:spPr>
      </p:pic>
      <p:sp>
        <p:nvSpPr>
          <p:cNvPr id="542" name="Google Shape;542;p4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Training History</a:t>
            </a:r>
            <a:endParaRPr/>
          </a:p>
          <a:p>
            <a:pPr indent="0" lvl="0" marL="0" rtl="0" algn="l">
              <a:spcBef>
                <a:spcPts val="0"/>
              </a:spcBef>
              <a:spcAft>
                <a:spcPts val="0"/>
              </a:spcAft>
              <a:buNone/>
            </a:pPr>
            <a:r>
              <a:rPr lang="en-GB"/>
              <a:t>Classification &amp; Bounding Box Regression</a:t>
            </a:r>
            <a:endParaRPr/>
          </a:p>
        </p:txBody>
      </p:sp>
      <p:sp>
        <p:nvSpPr>
          <p:cNvPr id="543" name="Google Shape;543;p42"/>
          <p:cNvSpPr txBox="1"/>
          <p:nvPr/>
        </p:nvSpPr>
        <p:spPr>
          <a:xfrm>
            <a:off x="6004550" y="2637188"/>
            <a:ext cx="3024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Sharing base layers</a:t>
            </a:r>
            <a:endParaRPr>
              <a:latin typeface="Nunito"/>
              <a:ea typeface="Nunito"/>
              <a:cs typeface="Nunito"/>
              <a:sym typeface="Nunito"/>
            </a:endParaRPr>
          </a:p>
          <a:p>
            <a:pPr indent="0" lvl="0" marL="0" rtl="0" algn="l">
              <a:spcBef>
                <a:spcPts val="0"/>
              </a:spcBef>
              <a:spcAft>
                <a:spcPts val="0"/>
              </a:spcAft>
              <a:buNone/>
            </a:pPr>
            <a:r>
              <a:rPr lang="en-GB">
                <a:latin typeface="Nunito"/>
                <a:ea typeface="Nunito"/>
                <a:cs typeface="Nunito"/>
                <a:sym typeface="Nunito"/>
              </a:rPr>
              <a:t>Training for 2 branches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GB">
                <a:latin typeface="Nunito"/>
                <a:ea typeface="Nunito"/>
                <a:cs typeface="Nunito"/>
                <a:sym typeface="Nunito"/>
              </a:rPr>
              <a:t>200 Epochs with Early Stop callbacks.</a:t>
            </a:r>
            <a:endParaRPr>
              <a:latin typeface="Nunito"/>
              <a:ea typeface="Nunito"/>
              <a:cs typeface="Nunito"/>
              <a:sym typeface="Nunito"/>
            </a:endParaRPr>
          </a:p>
        </p:txBody>
      </p:sp>
      <p:sp>
        <p:nvSpPr>
          <p:cNvPr id="544" name="Google Shape;544;p42"/>
          <p:cNvSpPr/>
          <p:nvPr/>
        </p:nvSpPr>
        <p:spPr>
          <a:xfrm rot="10046320">
            <a:off x="5696319" y="1819476"/>
            <a:ext cx="1260778" cy="230803"/>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2"/>
          <p:cNvSpPr txBox="1"/>
          <p:nvPr/>
        </p:nvSpPr>
        <p:spPr>
          <a:xfrm>
            <a:off x="6947750" y="1533525"/>
            <a:ext cx="2081700" cy="4002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Bounding Box Accuracy</a:t>
            </a:r>
            <a:endParaRPr>
              <a:latin typeface="Nunito"/>
              <a:ea typeface="Nunito"/>
              <a:cs typeface="Nunito"/>
              <a:sym typeface="Nunito"/>
            </a:endParaRPr>
          </a:p>
        </p:txBody>
      </p:sp>
      <p:sp>
        <p:nvSpPr>
          <p:cNvPr id="546" name="Google Shape;546;p42"/>
          <p:cNvSpPr/>
          <p:nvPr/>
        </p:nvSpPr>
        <p:spPr>
          <a:xfrm rot="-10636461">
            <a:off x="5707846" y="2218639"/>
            <a:ext cx="1249113" cy="230667"/>
          </a:xfrm>
          <a:prstGeom prst="rightArrow">
            <a:avLst>
              <a:gd fmla="val 50000" name="adj1"/>
              <a:gd fmla="val 50000" name="adj2"/>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2"/>
          <p:cNvSpPr txBox="1"/>
          <p:nvPr/>
        </p:nvSpPr>
        <p:spPr>
          <a:xfrm>
            <a:off x="6947750" y="2210813"/>
            <a:ext cx="2081700" cy="400200"/>
          </a:xfrm>
          <a:prstGeom prst="rect">
            <a:avLst/>
          </a:prstGeom>
          <a:noFill/>
          <a:ln cap="flat" cmpd="sng" w="9525">
            <a:solidFill>
              <a:srgbClr val="B4A7D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Classification</a:t>
            </a:r>
            <a:r>
              <a:rPr lang="en-GB">
                <a:latin typeface="Nunito"/>
                <a:ea typeface="Nunito"/>
                <a:cs typeface="Nunito"/>
                <a:sym typeface="Nunito"/>
              </a:rPr>
              <a:t> Accuracy</a:t>
            </a:r>
            <a:endParaRPr>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Classify &amp; Localize</a:t>
            </a:r>
            <a:endParaRPr/>
          </a:p>
        </p:txBody>
      </p:sp>
      <p:pic>
        <p:nvPicPr>
          <p:cNvPr id="553" name="Google Shape;553;p43"/>
          <p:cNvPicPr preferRelativeResize="0"/>
          <p:nvPr/>
        </p:nvPicPr>
        <p:blipFill>
          <a:blip r:embed="rId3">
            <a:alphaModFix/>
          </a:blip>
          <a:stretch>
            <a:fillRect/>
          </a:stretch>
        </p:blipFill>
        <p:spPr>
          <a:xfrm>
            <a:off x="-634880" y="1084675"/>
            <a:ext cx="3110492" cy="2073176"/>
          </a:xfrm>
          <a:prstGeom prst="rect">
            <a:avLst/>
          </a:prstGeom>
          <a:noFill/>
          <a:ln>
            <a:noFill/>
          </a:ln>
        </p:spPr>
      </p:pic>
      <p:pic>
        <p:nvPicPr>
          <p:cNvPr id="554" name="Google Shape;554;p43"/>
          <p:cNvPicPr preferRelativeResize="0"/>
          <p:nvPr/>
        </p:nvPicPr>
        <p:blipFill>
          <a:blip r:embed="rId4">
            <a:alphaModFix/>
          </a:blip>
          <a:stretch>
            <a:fillRect/>
          </a:stretch>
        </p:blipFill>
        <p:spPr>
          <a:xfrm>
            <a:off x="1083693" y="1015595"/>
            <a:ext cx="3258522" cy="2171824"/>
          </a:xfrm>
          <a:prstGeom prst="rect">
            <a:avLst/>
          </a:prstGeom>
          <a:noFill/>
          <a:ln>
            <a:noFill/>
          </a:ln>
        </p:spPr>
      </p:pic>
      <p:pic>
        <p:nvPicPr>
          <p:cNvPr id="555" name="Google Shape;555;p43"/>
          <p:cNvPicPr preferRelativeResize="0"/>
          <p:nvPr/>
        </p:nvPicPr>
        <p:blipFill>
          <a:blip r:embed="rId5">
            <a:alphaModFix/>
          </a:blip>
          <a:stretch>
            <a:fillRect/>
          </a:stretch>
        </p:blipFill>
        <p:spPr>
          <a:xfrm>
            <a:off x="2945824" y="1061925"/>
            <a:ext cx="3110543" cy="2073176"/>
          </a:xfrm>
          <a:prstGeom prst="rect">
            <a:avLst/>
          </a:prstGeom>
          <a:noFill/>
          <a:ln>
            <a:noFill/>
          </a:ln>
        </p:spPr>
      </p:pic>
      <p:pic>
        <p:nvPicPr>
          <p:cNvPr id="556" name="Google Shape;556;p43"/>
          <p:cNvPicPr preferRelativeResize="0"/>
          <p:nvPr/>
        </p:nvPicPr>
        <p:blipFill>
          <a:blip r:embed="rId6">
            <a:alphaModFix/>
          </a:blip>
          <a:stretch>
            <a:fillRect/>
          </a:stretch>
        </p:blipFill>
        <p:spPr>
          <a:xfrm>
            <a:off x="4688144" y="969768"/>
            <a:ext cx="3258527" cy="2171807"/>
          </a:xfrm>
          <a:prstGeom prst="rect">
            <a:avLst/>
          </a:prstGeom>
          <a:noFill/>
          <a:ln>
            <a:noFill/>
          </a:ln>
        </p:spPr>
      </p:pic>
      <p:pic>
        <p:nvPicPr>
          <p:cNvPr id="557" name="Google Shape;557;p43"/>
          <p:cNvPicPr preferRelativeResize="0"/>
          <p:nvPr/>
        </p:nvPicPr>
        <p:blipFill>
          <a:blip r:embed="rId7">
            <a:alphaModFix/>
          </a:blip>
          <a:stretch>
            <a:fillRect/>
          </a:stretch>
        </p:blipFill>
        <p:spPr>
          <a:xfrm>
            <a:off x="-662268" y="2953730"/>
            <a:ext cx="3258501" cy="2171800"/>
          </a:xfrm>
          <a:prstGeom prst="rect">
            <a:avLst/>
          </a:prstGeom>
          <a:noFill/>
          <a:ln>
            <a:noFill/>
          </a:ln>
        </p:spPr>
      </p:pic>
      <p:pic>
        <p:nvPicPr>
          <p:cNvPr id="558" name="Google Shape;558;p43"/>
          <p:cNvPicPr preferRelativeResize="0"/>
          <p:nvPr/>
        </p:nvPicPr>
        <p:blipFill>
          <a:blip r:embed="rId8">
            <a:alphaModFix/>
          </a:blip>
          <a:stretch>
            <a:fillRect/>
          </a:stretch>
        </p:blipFill>
        <p:spPr>
          <a:xfrm>
            <a:off x="1203379" y="3001696"/>
            <a:ext cx="3110477" cy="2073128"/>
          </a:xfrm>
          <a:prstGeom prst="rect">
            <a:avLst/>
          </a:prstGeom>
          <a:noFill/>
          <a:ln>
            <a:noFill/>
          </a:ln>
        </p:spPr>
      </p:pic>
      <p:pic>
        <p:nvPicPr>
          <p:cNvPr id="559" name="Google Shape;559;p43"/>
          <p:cNvPicPr preferRelativeResize="0"/>
          <p:nvPr/>
        </p:nvPicPr>
        <p:blipFill>
          <a:blip r:embed="rId9">
            <a:alphaModFix/>
          </a:blip>
          <a:stretch>
            <a:fillRect/>
          </a:stretch>
        </p:blipFill>
        <p:spPr>
          <a:xfrm>
            <a:off x="2925003" y="2953010"/>
            <a:ext cx="3258501" cy="2171797"/>
          </a:xfrm>
          <a:prstGeom prst="rect">
            <a:avLst/>
          </a:prstGeom>
          <a:noFill/>
          <a:ln>
            <a:noFill/>
          </a:ln>
        </p:spPr>
      </p:pic>
      <p:pic>
        <p:nvPicPr>
          <p:cNvPr id="560" name="Google Shape;560;p43"/>
          <p:cNvPicPr preferRelativeResize="0"/>
          <p:nvPr/>
        </p:nvPicPr>
        <p:blipFill>
          <a:blip r:embed="rId10">
            <a:alphaModFix/>
          </a:blip>
          <a:stretch>
            <a:fillRect/>
          </a:stretch>
        </p:blipFill>
        <p:spPr>
          <a:xfrm>
            <a:off x="6552861" y="937388"/>
            <a:ext cx="3258501" cy="2171787"/>
          </a:xfrm>
          <a:prstGeom prst="rect">
            <a:avLst/>
          </a:prstGeom>
          <a:noFill/>
          <a:ln>
            <a:noFill/>
          </a:ln>
        </p:spPr>
      </p:pic>
      <p:pic>
        <p:nvPicPr>
          <p:cNvPr id="561" name="Google Shape;561;p43"/>
          <p:cNvPicPr preferRelativeResize="0"/>
          <p:nvPr/>
        </p:nvPicPr>
        <p:blipFill>
          <a:blip r:embed="rId11">
            <a:alphaModFix/>
          </a:blip>
          <a:stretch>
            <a:fillRect/>
          </a:stretch>
        </p:blipFill>
        <p:spPr>
          <a:xfrm>
            <a:off x="4774563" y="2964701"/>
            <a:ext cx="3258527" cy="2171817"/>
          </a:xfrm>
          <a:prstGeom prst="rect">
            <a:avLst/>
          </a:prstGeom>
          <a:noFill/>
          <a:ln>
            <a:noFill/>
          </a:ln>
        </p:spPr>
      </p:pic>
      <p:pic>
        <p:nvPicPr>
          <p:cNvPr id="562" name="Google Shape;562;p43"/>
          <p:cNvPicPr preferRelativeResize="0"/>
          <p:nvPr/>
        </p:nvPicPr>
        <p:blipFill>
          <a:blip r:embed="rId12">
            <a:alphaModFix/>
          </a:blip>
          <a:stretch>
            <a:fillRect/>
          </a:stretch>
        </p:blipFill>
        <p:spPr>
          <a:xfrm>
            <a:off x="6634575" y="2969453"/>
            <a:ext cx="3185434" cy="2123101"/>
          </a:xfrm>
          <a:prstGeom prst="rect">
            <a:avLst/>
          </a:prstGeom>
          <a:noFill/>
          <a:ln>
            <a:noFill/>
          </a:ln>
        </p:spPr>
      </p:pic>
      <p:sp>
        <p:nvSpPr>
          <p:cNvPr id="563" name="Google Shape;563;p43"/>
          <p:cNvSpPr txBox="1"/>
          <p:nvPr/>
        </p:nvSpPr>
        <p:spPr>
          <a:xfrm>
            <a:off x="5576550" y="547025"/>
            <a:ext cx="189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Blue - Groundtruth</a:t>
            </a:r>
            <a:endParaRPr>
              <a:latin typeface="Nunito"/>
              <a:ea typeface="Nunito"/>
              <a:cs typeface="Nunito"/>
              <a:sym typeface="Nunito"/>
            </a:endParaRPr>
          </a:p>
          <a:p>
            <a:pPr indent="0" lvl="0" marL="0" rtl="0" algn="l">
              <a:spcBef>
                <a:spcPts val="0"/>
              </a:spcBef>
              <a:spcAft>
                <a:spcPts val="0"/>
              </a:spcAft>
              <a:buNone/>
            </a:pPr>
            <a:r>
              <a:rPr lang="en-GB">
                <a:latin typeface="Nunito"/>
                <a:ea typeface="Nunito"/>
                <a:cs typeface="Nunito"/>
                <a:sym typeface="Nunito"/>
              </a:rPr>
              <a:t>Green - Predicted</a:t>
            </a:r>
            <a:endParaRPr>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Classify &amp; Localize - Blind test</a:t>
            </a:r>
            <a:endParaRPr/>
          </a:p>
        </p:txBody>
      </p:sp>
      <p:sp>
        <p:nvSpPr>
          <p:cNvPr id="569" name="Google Shape;569;p44"/>
          <p:cNvSpPr txBox="1"/>
          <p:nvPr/>
        </p:nvSpPr>
        <p:spPr>
          <a:xfrm>
            <a:off x="4142275" y="1755625"/>
            <a:ext cx="419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Image was taken randomly from Google Street View.</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GB">
                <a:latin typeface="Nunito"/>
                <a:ea typeface="Nunito"/>
                <a:cs typeface="Nunito"/>
                <a:sym typeface="Nunito"/>
              </a:rPr>
              <a:t>Model managed to classify and localize the street sign.</a:t>
            </a:r>
            <a:endParaRPr>
              <a:latin typeface="Nunito"/>
              <a:ea typeface="Nunito"/>
              <a:cs typeface="Nunito"/>
              <a:sym typeface="Nunito"/>
            </a:endParaRPr>
          </a:p>
        </p:txBody>
      </p:sp>
      <p:pic>
        <p:nvPicPr>
          <p:cNvPr id="570" name="Google Shape;570;p44"/>
          <p:cNvPicPr preferRelativeResize="0"/>
          <p:nvPr/>
        </p:nvPicPr>
        <p:blipFill>
          <a:blip r:embed="rId3">
            <a:alphaModFix/>
          </a:blip>
          <a:stretch>
            <a:fillRect/>
          </a:stretch>
        </p:blipFill>
        <p:spPr>
          <a:xfrm>
            <a:off x="934400" y="1798625"/>
            <a:ext cx="2390775" cy="2524125"/>
          </a:xfrm>
          <a:prstGeom prst="rect">
            <a:avLst/>
          </a:prstGeom>
          <a:noFill/>
          <a:ln>
            <a:noFill/>
          </a:ln>
        </p:spPr>
      </p:pic>
      <p:sp>
        <p:nvSpPr>
          <p:cNvPr id="571" name="Google Shape;571;p44"/>
          <p:cNvSpPr txBox="1"/>
          <p:nvPr/>
        </p:nvSpPr>
        <p:spPr>
          <a:xfrm>
            <a:off x="1467275" y="4322750"/>
            <a:ext cx="164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Blind test results</a:t>
            </a:r>
            <a:endParaRPr>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Metric - Fast R-CNN Architecture</a:t>
            </a:r>
            <a:endParaRPr/>
          </a:p>
        </p:txBody>
      </p:sp>
      <p:sp>
        <p:nvSpPr>
          <p:cNvPr id="577" name="Google Shape;577;p45"/>
          <p:cNvSpPr txBox="1"/>
          <p:nvPr/>
        </p:nvSpPr>
        <p:spPr>
          <a:xfrm>
            <a:off x="5072900" y="2192775"/>
            <a:ext cx="3024900" cy="1123500"/>
          </a:xfrm>
          <a:prstGeom prst="rect">
            <a:avLst/>
          </a:prstGeom>
          <a:noFill/>
          <a:ln cap="flat" cmpd="sng" w="2857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Nunito"/>
                <a:ea typeface="Nunito"/>
                <a:cs typeface="Nunito"/>
                <a:sym typeface="Nunito"/>
              </a:rPr>
              <a:t>IoU Accuracy score for 106 photos achieved:</a:t>
            </a:r>
            <a:endParaRPr>
              <a:latin typeface="Nunito"/>
              <a:ea typeface="Nunito"/>
              <a:cs typeface="Nunito"/>
              <a:sym typeface="Nunito"/>
            </a:endParaRPr>
          </a:p>
          <a:p>
            <a:pPr indent="0" lvl="0" marL="0" rtl="0" algn="ctr">
              <a:spcBef>
                <a:spcPts val="0"/>
              </a:spcBef>
              <a:spcAft>
                <a:spcPts val="0"/>
              </a:spcAft>
              <a:buNone/>
            </a:pPr>
            <a:r>
              <a:t/>
            </a:r>
            <a:endParaRPr>
              <a:latin typeface="Nunito"/>
              <a:ea typeface="Nunito"/>
              <a:cs typeface="Nunito"/>
              <a:sym typeface="Nunito"/>
            </a:endParaRPr>
          </a:p>
          <a:p>
            <a:pPr indent="0" lvl="0" marL="0" rtl="0" algn="ctr">
              <a:spcBef>
                <a:spcPts val="0"/>
              </a:spcBef>
              <a:spcAft>
                <a:spcPts val="0"/>
              </a:spcAft>
              <a:buNone/>
            </a:pPr>
            <a:r>
              <a:rPr b="1" lang="en-GB" sz="1900">
                <a:latin typeface="Nunito"/>
                <a:ea typeface="Nunito"/>
                <a:cs typeface="Nunito"/>
                <a:sym typeface="Nunito"/>
              </a:rPr>
              <a:t>0.88</a:t>
            </a:r>
            <a:endParaRPr b="1" sz="1900">
              <a:latin typeface="Nunito"/>
              <a:ea typeface="Nunito"/>
              <a:cs typeface="Nunito"/>
              <a:sym typeface="Nunito"/>
            </a:endParaRPr>
          </a:p>
        </p:txBody>
      </p:sp>
      <p:sp>
        <p:nvSpPr>
          <p:cNvPr id="578" name="Google Shape;578;p45"/>
          <p:cNvSpPr txBox="1"/>
          <p:nvPr/>
        </p:nvSpPr>
        <p:spPr>
          <a:xfrm>
            <a:off x="1396175" y="2192775"/>
            <a:ext cx="3024900" cy="1123500"/>
          </a:xfrm>
          <a:prstGeom prst="rect">
            <a:avLst/>
          </a:prstGeom>
          <a:noFill/>
          <a:ln cap="flat" cmpd="sng" w="2857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Nunito"/>
                <a:ea typeface="Nunito"/>
                <a:cs typeface="Nunito"/>
                <a:sym typeface="Nunito"/>
              </a:rPr>
              <a:t>Classification Accuracy </a:t>
            </a:r>
            <a:r>
              <a:rPr lang="en-GB">
                <a:latin typeface="Nunito"/>
                <a:ea typeface="Nunito"/>
                <a:cs typeface="Nunito"/>
                <a:sym typeface="Nunito"/>
              </a:rPr>
              <a:t>score for 106 photos achieved:</a:t>
            </a:r>
            <a:endParaRPr>
              <a:latin typeface="Nunito"/>
              <a:ea typeface="Nunito"/>
              <a:cs typeface="Nunito"/>
              <a:sym typeface="Nunito"/>
            </a:endParaRPr>
          </a:p>
          <a:p>
            <a:pPr indent="0" lvl="0" marL="0" rtl="0" algn="ctr">
              <a:spcBef>
                <a:spcPts val="0"/>
              </a:spcBef>
              <a:spcAft>
                <a:spcPts val="0"/>
              </a:spcAft>
              <a:buNone/>
            </a:pPr>
            <a:r>
              <a:t/>
            </a:r>
            <a:endParaRPr>
              <a:latin typeface="Nunito"/>
              <a:ea typeface="Nunito"/>
              <a:cs typeface="Nunito"/>
              <a:sym typeface="Nunito"/>
            </a:endParaRPr>
          </a:p>
          <a:p>
            <a:pPr indent="0" lvl="0" marL="0" rtl="0" algn="ctr">
              <a:spcBef>
                <a:spcPts val="0"/>
              </a:spcBef>
              <a:spcAft>
                <a:spcPts val="0"/>
              </a:spcAft>
              <a:buNone/>
            </a:pPr>
            <a:r>
              <a:rPr b="1" lang="en-GB" sz="1900">
                <a:latin typeface="Nunito"/>
                <a:ea typeface="Nunito"/>
                <a:cs typeface="Nunito"/>
                <a:sym typeface="Nunito"/>
              </a:rPr>
              <a:t>0.97</a:t>
            </a:r>
            <a:endParaRPr b="1" sz="1900">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6"/>
          <p:cNvSpPr txBox="1"/>
          <p:nvPr>
            <p:ph type="title"/>
          </p:nvPr>
        </p:nvSpPr>
        <p:spPr>
          <a:xfrm>
            <a:off x="2629950" y="2219850"/>
            <a:ext cx="3884100" cy="70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Building API</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Structure of API</a:t>
            </a:r>
            <a:endParaRPr/>
          </a:p>
        </p:txBody>
      </p:sp>
      <p:sp>
        <p:nvSpPr>
          <p:cNvPr id="589" name="Google Shape;589;p47"/>
          <p:cNvSpPr/>
          <p:nvPr/>
        </p:nvSpPr>
        <p:spPr>
          <a:xfrm>
            <a:off x="2317350" y="2812425"/>
            <a:ext cx="943500" cy="5049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API</a:t>
            </a:r>
            <a:endParaRPr/>
          </a:p>
        </p:txBody>
      </p:sp>
      <p:sp>
        <p:nvSpPr>
          <p:cNvPr id="590" name="Google Shape;590;p47"/>
          <p:cNvSpPr/>
          <p:nvPr/>
        </p:nvSpPr>
        <p:spPr>
          <a:xfrm>
            <a:off x="3260849" y="2941725"/>
            <a:ext cx="1067700" cy="22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7"/>
          <p:cNvSpPr/>
          <p:nvPr/>
        </p:nvSpPr>
        <p:spPr>
          <a:xfrm>
            <a:off x="4328579" y="2529300"/>
            <a:ext cx="1360500" cy="99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Classification,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Bounding Box vertices</a:t>
            </a:r>
            <a:endParaRPr/>
          </a:p>
        </p:txBody>
      </p:sp>
      <p:sp>
        <p:nvSpPr>
          <p:cNvPr id="592" name="Google Shape;592;p47"/>
          <p:cNvSpPr/>
          <p:nvPr/>
        </p:nvSpPr>
        <p:spPr>
          <a:xfrm>
            <a:off x="6995250" y="2632350"/>
            <a:ext cx="1687500" cy="793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Image class with bounding box</a:t>
            </a:r>
            <a:endParaRPr/>
          </a:p>
        </p:txBody>
      </p:sp>
      <p:sp>
        <p:nvSpPr>
          <p:cNvPr id="593" name="Google Shape;593;p47"/>
          <p:cNvSpPr/>
          <p:nvPr/>
        </p:nvSpPr>
        <p:spPr>
          <a:xfrm>
            <a:off x="5696975" y="2915850"/>
            <a:ext cx="1298400" cy="22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7"/>
          <p:cNvSpPr txBox="1"/>
          <p:nvPr/>
        </p:nvSpPr>
        <p:spPr>
          <a:xfrm>
            <a:off x="5682539" y="2069800"/>
            <a:ext cx="1360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Image render with bounding box vertices</a:t>
            </a:r>
            <a:endParaRPr>
              <a:latin typeface="Nunito"/>
              <a:ea typeface="Nunito"/>
              <a:cs typeface="Nunito"/>
              <a:sym typeface="Nunito"/>
            </a:endParaRPr>
          </a:p>
        </p:txBody>
      </p:sp>
      <p:sp>
        <p:nvSpPr>
          <p:cNvPr id="595" name="Google Shape;595;p47"/>
          <p:cNvSpPr/>
          <p:nvPr/>
        </p:nvSpPr>
        <p:spPr>
          <a:xfrm>
            <a:off x="504170" y="2673525"/>
            <a:ext cx="1360500" cy="79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Image</a:t>
            </a:r>
            <a:endParaRPr/>
          </a:p>
        </p:txBody>
      </p:sp>
      <p:sp>
        <p:nvSpPr>
          <p:cNvPr id="596" name="Google Shape;596;p47"/>
          <p:cNvSpPr/>
          <p:nvPr/>
        </p:nvSpPr>
        <p:spPr>
          <a:xfrm>
            <a:off x="1864675" y="2970575"/>
            <a:ext cx="435300" cy="22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7"/>
          <p:cNvSpPr txBox="1"/>
          <p:nvPr/>
        </p:nvSpPr>
        <p:spPr>
          <a:xfrm>
            <a:off x="3364063" y="2632350"/>
            <a:ext cx="7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Predict</a:t>
            </a:r>
            <a:endParaRPr>
              <a:latin typeface="Nunito"/>
              <a:ea typeface="Nunito"/>
              <a:cs typeface="Nunito"/>
              <a:sym typeface="Nunito"/>
            </a:endParaRPr>
          </a:p>
        </p:txBody>
      </p:sp>
      <p:sp>
        <p:nvSpPr>
          <p:cNvPr id="598" name="Google Shape;598;p47"/>
          <p:cNvSpPr/>
          <p:nvPr/>
        </p:nvSpPr>
        <p:spPr>
          <a:xfrm>
            <a:off x="5740075" y="1572075"/>
            <a:ext cx="3240900" cy="2636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7"/>
          <p:cNvSpPr txBox="1"/>
          <p:nvPr/>
        </p:nvSpPr>
        <p:spPr>
          <a:xfrm>
            <a:off x="6780075" y="1171875"/>
            <a:ext cx="176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Local machine</a:t>
            </a:r>
            <a:endParaRPr>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8"/>
          <p:cNvSpPr txBox="1"/>
          <p:nvPr>
            <p:ph type="title"/>
          </p:nvPr>
        </p:nvSpPr>
        <p:spPr>
          <a:xfrm>
            <a:off x="1349625" y="525075"/>
            <a:ext cx="4482000" cy="70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Deployment to Streamlit</a:t>
            </a:r>
            <a:endParaRPr/>
          </a:p>
        </p:txBody>
      </p:sp>
      <p:pic>
        <p:nvPicPr>
          <p:cNvPr id="605" name="Google Shape;605;p48"/>
          <p:cNvPicPr preferRelativeResize="0"/>
          <p:nvPr/>
        </p:nvPicPr>
        <p:blipFill>
          <a:blip r:embed="rId3">
            <a:alphaModFix/>
          </a:blip>
          <a:stretch>
            <a:fillRect/>
          </a:stretch>
        </p:blipFill>
        <p:spPr>
          <a:xfrm>
            <a:off x="1714500" y="1492300"/>
            <a:ext cx="5715000" cy="3219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49"/>
          <p:cNvSpPr txBox="1"/>
          <p:nvPr>
            <p:ph type="title"/>
          </p:nvPr>
        </p:nvSpPr>
        <p:spPr>
          <a:xfrm>
            <a:off x="1523700" y="1762650"/>
            <a:ext cx="6498000" cy="182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Basic Object Tracking - OpenCV with YOLOv4 weights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Trajectory Tracking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0"/>
          <p:cNvSpPr txBox="1"/>
          <p:nvPr>
            <p:ph type="title"/>
          </p:nvPr>
        </p:nvSpPr>
        <p:spPr>
          <a:xfrm>
            <a:off x="525550" y="110400"/>
            <a:ext cx="8214600" cy="56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Object Trajectory Tracking using Rule Based CV</a:t>
            </a:r>
            <a:endParaRPr/>
          </a:p>
        </p:txBody>
      </p:sp>
      <p:sp>
        <p:nvSpPr>
          <p:cNvPr id="616" name="Google Shape;616;p50"/>
          <p:cNvSpPr txBox="1"/>
          <p:nvPr>
            <p:ph idx="1" type="body"/>
          </p:nvPr>
        </p:nvSpPr>
        <p:spPr>
          <a:xfrm>
            <a:off x="1195675" y="778250"/>
            <a:ext cx="7251900" cy="2774100"/>
          </a:xfrm>
          <a:prstGeom prst="rect">
            <a:avLst/>
          </a:prstGeom>
        </p:spPr>
        <p:txBody>
          <a:bodyPr anchorCtr="0" anchor="t" bIns="91425" lIns="91425" spcFirstLastPara="1" rIns="91425" wrap="square" tIns="91425">
            <a:noAutofit/>
          </a:bodyPr>
          <a:lstStyle/>
          <a:p>
            <a:pPr indent="0" lvl="0" marL="0" rtl="0" algn="l">
              <a:lnSpc>
                <a:spcPct val="125714"/>
              </a:lnSpc>
              <a:spcBef>
                <a:spcPts val="0"/>
              </a:spcBef>
              <a:spcAft>
                <a:spcPts val="0"/>
              </a:spcAft>
              <a:buNone/>
            </a:pPr>
            <a:r>
              <a:rPr lang="en-GB" sz="1635">
                <a:solidFill>
                  <a:srgbClr val="000000"/>
                </a:solidFill>
                <a:highlight>
                  <a:srgbClr val="FFFFFF"/>
                </a:highlight>
                <a:latin typeface="Arial"/>
                <a:ea typeface="Arial"/>
                <a:cs typeface="Arial"/>
                <a:sym typeface="Arial"/>
              </a:rPr>
              <a:t>By using the bounding box generated by YOLOv4:</a:t>
            </a:r>
            <a:endParaRPr sz="1635">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None/>
            </a:pPr>
            <a:r>
              <a:t/>
            </a:r>
            <a:endParaRPr sz="1635">
              <a:solidFill>
                <a:srgbClr val="000000"/>
              </a:solidFill>
              <a:highlight>
                <a:srgbClr val="FFFFFF"/>
              </a:highlight>
              <a:latin typeface="Arial"/>
              <a:ea typeface="Arial"/>
              <a:cs typeface="Arial"/>
              <a:sym typeface="Arial"/>
            </a:endParaRPr>
          </a:p>
          <a:p>
            <a:pPr indent="-332422" lvl="0" marL="457200" rtl="0" algn="l">
              <a:lnSpc>
                <a:spcPct val="125714"/>
              </a:lnSpc>
              <a:spcBef>
                <a:spcPts val="0"/>
              </a:spcBef>
              <a:spcAft>
                <a:spcPts val="0"/>
              </a:spcAft>
              <a:buClr>
                <a:srgbClr val="000000"/>
              </a:buClr>
              <a:buSzPts val="1635"/>
              <a:buFont typeface="Arial"/>
              <a:buAutoNum type="arabicPeriod"/>
            </a:pPr>
            <a:r>
              <a:rPr lang="en-GB" sz="1635">
                <a:solidFill>
                  <a:srgbClr val="000000"/>
                </a:solidFill>
                <a:highlight>
                  <a:srgbClr val="FFFFFF"/>
                </a:highlight>
                <a:latin typeface="Arial"/>
                <a:ea typeface="Arial"/>
                <a:cs typeface="Arial"/>
                <a:sym typeface="Arial"/>
              </a:rPr>
              <a:t>By tracking the center of the bounding box, the trajectory of the bounding box can be tracked frame by frame.</a:t>
            </a:r>
            <a:endParaRPr sz="1635">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None/>
            </a:pPr>
            <a:r>
              <a:t/>
            </a:r>
            <a:endParaRPr sz="1635">
              <a:solidFill>
                <a:srgbClr val="000000"/>
              </a:solidFill>
              <a:highlight>
                <a:srgbClr val="FFFFFF"/>
              </a:highlight>
              <a:latin typeface="Arial"/>
              <a:ea typeface="Arial"/>
              <a:cs typeface="Arial"/>
              <a:sym typeface="Arial"/>
            </a:endParaRPr>
          </a:p>
          <a:p>
            <a:pPr indent="-332422" lvl="0" marL="457200" rtl="0" algn="l">
              <a:lnSpc>
                <a:spcPct val="125714"/>
              </a:lnSpc>
              <a:spcBef>
                <a:spcPts val="0"/>
              </a:spcBef>
              <a:spcAft>
                <a:spcPts val="0"/>
              </a:spcAft>
              <a:buClr>
                <a:srgbClr val="000000"/>
              </a:buClr>
              <a:buSzPts val="1635"/>
              <a:buFont typeface="Arial"/>
              <a:buAutoNum type="arabicPeriod"/>
            </a:pPr>
            <a:r>
              <a:rPr lang="en-GB" sz="1635">
                <a:solidFill>
                  <a:srgbClr val="000000"/>
                </a:solidFill>
                <a:highlight>
                  <a:schemeClr val="lt1"/>
                </a:highlight>
                <a:latin typeface="Arial"/>
                <a:ea typeface="Arial"/>
                <a:cs typeface="Arial"/>
                <a:sym typeface="Arial"/>
              </a:rPr>
              <a:t>Trajectory tracking was used to track the object if previous frame and current frame does not exceed 30 pixels.</a:t>
            </a:r>
            <a:endParaRPr sz="1635">
              <a:solidFill>
                <a:srgbClr val="000000"/>
              </a:solidFill>
              <a:highlight>
                <a:srgbClr val="FFFFFF"/>
              </a:highlight>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1"/>
          <p:cNvSpPr txBox="1"/>
          <p:nvPr>
            <p:ph type="title"/>
          </p:nvPr>
        </p:nvSpPr>
        <p:spPr>
          <a:xfrm>
            <a:off x="525550" y="110400"/>
            <a:ext cx="7030500" cy="56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OpenCV with DNN module - YoloV4 weights</a:t>
            </a:r>
            <a:endParaRPr/>
          </a:p>
        </p:txBody>
      </p:sp>
      <p:pic>
        <p:nvPicPr>
          <p:cNvPr id="622" name="Google Shape;622;p51"/>
          <p:cNvPicPr preferRelativeResize="0"/>
          <p:nvPr/>
        </p:nvPicPr>
        <p:blipFill>
          <a:blip r:embed="rId3">
            <a:alphaModFix/>
          </a:blip>
          <a:stretch>
            <a:fillRect/>
          </a:stretch>
        </p:blipFill>
        <p:spPr>
          <a:xfrm>
            <a:off x="78400" y="713200"/>
            <a:ext cx="4972050" cy="3031550"/>
          </a:xfrm>
          <a:prstGeom prst="rect">
            <a:avLst/>
          </a:prstGeom>
          <a:noFill/>
          <a:ln>
            <a:noFill/>
          </a:ln>
        </p:spPr>
      </p:pic>
      <p:pic>
        <p:nvPicPr>
          <p:cNvPr id="623" name="Google Shape;623;p51"/>
          <p:cNvPicPr preferRelativeResize="0"/>
          <p:nvPr/>
        </p:nvPicPr>
        <p:blipFill rotWithShape="1">
          <a:blip r:embed="rId4">
            <a:alphaModFix/>
          </a:blip>
          <a:srcRect b="0" l="25865" r="0" t="53201"/>
          <a:stretch/>
        </p:blipFill>
        <p:spPr>
          <a:xfrm>
            <a:off x="2930675" y="3663350"/>
            <a:ext cx="3757500" cy="1435750"/>
          </a:xfrm>
          <a:prstGeom prst="rect">
            <a:avLst/>
          </a:prstGeom>
          <a:noFill/>
          <a:ln>
            <a:noFill/>
          </a:ln>
        </p:spPr>
      </p:pic>
      <p:pic>
        <p:nvPicPr>
          <p:cNvPr id="624" name="Google Shape;624;p51"/>
          <p:cNvPicPr preferRelativeResize="0"/>
          <p:nvPr/>
        </p:nvPicPr>
        <p:blipFill>
          <a:blip r:embed="rId5">
            <a:alphaModFix/>
          </a:blip>
          <a:stretch>
            <a:fillRect/>
          </a:stretch>
        </p:blipFill>
        <p:spPr>
          <a:xfrm>
            <a:off x="4508372" y="836950"/>
            <a:ext cx="4601900" cy="2784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6"/>
          <p:cNvSpPr txBox="1"/>
          <p:nvPr>
            <p:ph type="title"/>
          </p:nvPr>
        </p:nvSpPr>
        <p:spPr>
          <a:xfrm>
            <a:off x="525550" y="110400"/>
            <a:ext cx="7030500" cy="56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Scope</a:t>
            </a:r>
            <a:endParaRPr/>
          </a:p>
        </p:txBody>
      </p:sp>
      <p:sp>
        <p:nvSpPr>
          <p:cNvPr id="301" name="Google Shape;301;p16"/>
          <p:cNvSpPr txBox="1"/>
          <p:nvPr>
            <p:ph idx="1" type="body"/>
          </p:nvPr>
        </p:nvSpPr>
        <p:spPr>
          <a:xfrm>
            <a:off x="1195675" y="778250"/>
            <a:ext cx="7761300" cy="4202700"/>
          </a:xfrm>
          <a:prstGeom prst="rect">
            <a:avLst/>
          </a:prstGeom>
        </p:spPr>
        <p:txBody>
          <a:bodyPr anchorCtr="0" anchor="t" bIns="91425" lIns="91425" spcFirstLastPara="1" rIns="91425" wrap="square" tIns="91425">
            <a:noAutofit/>
          </a:bodyPr>
          <a:lstStyle/>
          <a:p>
            <a:pPr indent="0" lvl="0" marL="0" rtl="0" algn="l">
              <a:lnSpc>
                <a:spcPct val="125714"/>
              </a:lnSpc>
              <a:spcBef>
                <a:spcPts val="0"/>
              </a:spcBef>
              <a:spcAft>
                <a:spcPts val="0"/>
              </a:spcAft>
              <a:buSzPts val="770"/>
              <a:buNone/>
            </a:pPr>
            <a:r>
              <a:rPr b="1" lang="en-GB" sz="1400">
                <a:solidFill>
                  <a:srgbClr val="000000"/>
                </a:solidFill>
                <a:highlight>
                  <a:srgbClr val="FFFFFF"/>
                </a:highlight>
                <a:latin typeface="Arial"/>
                <a:ea typeface="Arial"/>
                <a:cs typeface="Arial"/>
                <a:sym typeface="Arial"/>
              </a:rPr>
              <a:t>Scope of the project:</a:t>
            </a:r>
            <a:endParaRPr b="1" sz="1400">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SzPts val="770"/>
              <a:buNone/>
            </a:pPr>
            <a:r>
              <a:t/>
            </a:r>
            <a:endParaRPr sz="1400">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SzPts val="770"/>
              <a:buNone/>
            </a:pPr>
            <a:r>
              <a:rPr lang="en-GB" sz="1400">
                <a:solidFill>
                  <a:srgbClr val="0451A5"/>
                </a:solidFill>
                <a:highlight>
                  <a:srgbClr val="FFFFFF"/>
                </a:highlight>
                <a:latin typeface="Arial"/>
                <a:ea typeface="Arial"/>
                <a:cs typeface="Arial"/>
                <a:sym typeface="Arial"/>
              </a:rPr>
              <a:t>1.</a:t>
            </a:r>
            <a:r>
              <a:rPr lang="en-GB" sz="1400">
                <a:solidFill>
                  <a:srgbClr val="000000"/>
                </a:solidFill>
                <a:highlight>
                  <a:srgbClr val="FFFFFF"/>
                </a:highlight>
                <a:latin typeface="Arial"/>
                <a:ea typeface="Arial"/>
                <a:cs typeface="Arial"/>
                <a:sym typeface="Arial"/>
              </a:rPr>
              <a:t> Traffic signs classification</a:t>
            </a:r>
            <a:endParaRPr sz="1400">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SzPts val="770"/>
              <a:buNone/>
            </a:pPr>
            <a:r>
              <a:t/>
            </a:r>
            <a:endParaRPr sz="1400">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SzPts val="770"/>
              <a:buNone/>
            </a:pPr>
            <a:r>
              <a:rPr lang="en-GB" sz="1400">
                <a:solidFill>
                  <a:srgbClr val="000000"/>
                </a:solidFill>
                <a:highlight>
                  <a:srgbClr val="FFFFFF"/>
                </a:highlight>
                <a:latin typeface="Arial"/>
                <a:ea typeface="Arial"/>
                <a:cs typeface="Arial"/>
                <a:sym typeface="Arial"/>
              </a:rPr>
              <a:t>2. Activation region visualization - GradCAM</a:t>
            </a:r>
            <a:endParaRPr sz="1400">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SzPts val="770"/>
              <a:buNone/>
            </a:pPr>
            <a:r>
              <a:t/>
            </a:r>
            <a:endParaRPr sz="1400">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SzPts val="770"/>
              <a:buNone/>
            </a:pPr>
            <a:r>
              <a:rPr lang="en-GB" sz="1400">
                <a:solidFill>
                  <a:srgbClr val="000000"/>
                </a:solidFill>
                <a:highlight>
                  <a:srgbClr val="FFFFFF"/>
                </a:highlight>
                <a:latin typeface="Arial"/>
                <a:ea typeface="Arial"/>
                <a:cs typeface="Arial"/>
                <a:sym typeface="Arial"/>
              </a:rPr>
              <a:t>3. Object localization</a:t>
            </a:r>
            <a:endParaRPr sz="1400">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SzPts val="770"/>
              <a:buNone/>
            </a:pPr>
            <a:r>
              <a:t/>
            </a:r>
            <a:endParaRPr sz="1400">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SzPts val="770"/>
              <a:buNone/>
            </a:pPr>
            <a:r>
              <a:rPr lang="en-GB" sz="1400">
                <a:solidFill>
                  <a:srgbClr val="0451A5"/>
                </a:solidFill>
                <a:highlight>
                  <a:srgbClr val="FFFFFF"/>
                </a:highlight>
                <a:latin typeface="Arial"/>
                <a:ea typeface="Arial"/>
                <a:cs typeface="Arial"/>
                <a:sym typeface="Arial"/>
              </a:rPr>
              <a:t>4</a:t>
            </a:r>
            <a:r>
              <a:rPr lang="en-GB" sz="1400">
                <a:solidFill>
                  <a:srgbClr val="0451A5"/>
                </a:solidFill>
                <a:highlight>
                  <a:srgbClr val="FFFFFF"/>
                </a:highlight>
                <a:latin typeface="Arial"/>
                <a:ea typeface="Arial"/>
                <a:cs typeface="Arial"/>
                <a:sym typeface="Arial"/>
              </a:rPr>
              <a:t>.</a:t>
            </a:r>
            <a:r>
              <a:rPr lang="en-GB" sz="1400">
                <a:solidFill>
                  <a:srgbClr val="000000"/>
                </a:solidFill>
                <a:highlight>
                  <a:srgbClr val="FFFFFF"/>
                </a:highlight>
                <a:latin typeface="Arial"/>
                <a:ea typeface="Arial"/>
                <a:cs typeface="Arial"/>
                <a:sym typeface="Arial"/>
              </a:rPr>
              <a:t> Object tracking and detection algorithm using trajectory tracking and deep learning models.</a:t>
            </a:r>
            <a:endParaRPr sz="1400">
              <a:solidFill>
                <a:srgbClr val="8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SzPts val="770"/>
              <a:buNone/>
            </a:pPr>
            <a:r>
              <a:rPr lang="en-GB" sz="1400">
                <a:solidFill>
                  <a:srgbClr val="000000"/>
                </a:solidFill>
                <a:highlight>
                  <a:srgbClr val="FFFFFF"/>
                </a:highlight>
                <a:latin typeface="Arial"/>
                <a:ea typeface="Arial"/>
                <a:cs typeface="Arial"/>
                <a:sym typeface="Arial"/>
              </a:rPr>
              <a:t>    a. OpenCV with DNN module - YOLOv4</a:t>
            </a:r>
            <a:endParaRPr sz="140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2"/>
          <p:cNvSpPr txBox="1"/>
          <p:nvPr>
            <p:ph type="title"/>
          </p:nvPr>
        </p:nvSpPr>
        <p:spPr>
          <a:xfrm>
            <a:off x="525550" y="110400"/>
            <a:ext cx="7030500" cy="56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OpenCV with DNN module - YoloV4 weights</a:t>
            </a:r>
            <a:endParaRPr/>
          </a:p>
        </p:txBody>
      </p:sp>
      <p:pic>
        <p:nvPicPr>
          <p:cNvPr id="630" name="Google Shape;630;p52"/>
          <p:cNvPicPr preferRelativeResize="0"/>
          <p:nvPr/>
        </p:nvPicPr>
        <p:blipFill>
          <a:blip r:embed="rId3">
            <a:alphaModFix/>
          </a:blip>
          <a:stretch>
            <a:fillRect/>
          </a:stretch>
        </p:blipFill>
        <p:spPr>
          <a:xfrm>
            <a:off x="1524000" y="976725"/>
            <a:ext cx="6096000" cy="3810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3"/>
          <p:cNvSpPr txBox="1"/>
          <p:nvPr>
            <p:ph type="title"/>
          </p:nvPr>
        </p:nvSpPr>
        <p:spPr>
          <a:xfrm>
            <a:off x="1209825" y="694375"/>
            <a:ext cx="6330000" cy="59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a:t>
            </a:r>
            <a:endParaRPr/>
          </a:p>
        </p:txBody>
      </p:sp>
      <p:sp>
        <p:nvSpPr>
          <p:cNvPr id="636" name="Google Shape;636;p53"/>
          <p:cNvSpPr txBox="1"/>
          <p:nvPr>
            <p:ph idx="1" type="body"/>
          </p:nvPr>
        </p:nvSpPr>
        <p:spPr>
          <a:xfrm>
            <a:off x="1209825" y="1679000"/>
            <a:ext cx="7206600" cy="244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solidFill>
                  <a:srgbClr val="24292F"/>
                </a:solidFill>
                <a:highlight>
                  <a:srgbClr val="FFFFFF"/>
                </a:highlight>
                <a:latin typeface="Arial"/>
                <a:ea typeface="Arial"/>
                <a:cs typeface="Arial"/>
                <a:sym typeface="Arial"/>
              </a:rPr>
              <a:t>In conclusion, from this project, it can be seen that the objectives intended were achieved.</a:t>
            </a:r>
            <a:endParaRPr sz="1400">
              <a:solidFill>
                <a:srgbClr val="24292F"/>
              </a:solidFill>
              <a:highlight>
                <a:srgbClr val="FFFFFF"/>
              </a:highlight>
              <a:latin typeface="Arial"/>
              <a:ea typeface="Arial"/>
              <a:cs typeface="Arial"/>
              <a:sym typeface="Arial"/>
            </a:endParaRPr>
          </a:p>
          <a:p>
            <a:pPr indent="0" lvl="0" marL="0" rtl="0" algn="l">
              <a:spcBef>
                <a:spcPts val="1200"/>
              </a:spcBef>
              <a:spcAft>
                <a:spcPts val="0"/>
              </a:spcAft>
              <a:buNone/>
            </a:pPr>
            <a:r>
              <a:rPr lang="en-GB" sz="1400">
                <a:solidFill>
                  <a:srgbClr val="24292F"/>
                </a:solidFill>
                <a:highlight>
                  <a:srgbClr val="FFFFFF"/>
                </a:highlight>
                <a:latin typeface="Arial"/>
                <a:ea typeface="Arial"/>
                <a:cs typeface="Arial"/>
                <a:sym typeface="Arial"/>
              </a:rPr>
              <a:t>The model was built without using transfer learning from pretrained models. And this solidified the foundation of understanding the architecture of Fast R-CNN models.</a:t>
            </a:r>
            <a:endParaRPr sz="1400">
              <a:solidFill>
                <a:srgbClr val="24292F"/>
              </a:solidFill>
              <a:highlight>
                <a:srgbClr val="FFFFFF"/>
              </a:highlight>
              <a:latin typeface="Arial"/>
              <a:ea typeface="Arial"/>
              <a:cs typeface="Arial"/>
              <a:sym typeface="Arial"/>
            </a:endParaRPr>
          </a:p>
          <a:p>
            <a:pPr indent="0" lvl="0" marL="0" rtl="0" algn="l">
              <a:spcBef>
                <a:spcPts val="1200"/>
              </a:spcBef>
              <a:spcAft>
                <a:spcPts val="1200"/>
              </a:spcAft>
              <a:buNone/>
            </a:pPr>
            <a:r>
              <a:rPr lang="en-GB" sz="1400">
                <a:solidFill>
                  <a:srgbClr val="24292F"/>
                </a:solidFill>
                <a:highlight>
                  <a:srgbClr val="FFFFFF"/>
                </a:highlight>
                <a:latin typeface="Arial"/>
                <a:ea typeface="Arial"/>
                <a:cs typeface="Arial"/>
                <a:sym typeface="Arial"/>
              </a:rPr>
              <a:t>Object tracking was successful and managed to track objects even as it moves to the next lane.</a:t>
            </a:r>
            <a:endParaRPr sz="1400">
              <a:solidFill>
                <a:srgbClr val="24292F"/>
              </a:solidFill>
              <a:highlight>
                <a:srgbClr val="FFFFFF"/>
              </a:highlight>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4"/>
          <p:cNvSpPr txBox="1"/>
          <p:nvPr>
            <p:ph type="title"/>
          </p:nvPr>
        </p:nvSpPr>
        <p:spPr>
          <a:xfrm>
            <a:off x="596300" y="117475"/>
            <a:ext cx="6330000" cy="59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Future Works</a:t>
            </a:r>
            <a:endParaRPr/>
          </a:p>
        </p:txBody>
      </p:sp>
      <p:sp>
        <p:nvSpPr>
          <p:cNvPr id="642" name="Google Shape;642;p54"/>
          <p:cNvSpPr txBox="1"/>
          <p:nvPr>
            <p:ph idx="1" type="body"/>
          </p:nvPr>
        </p:nvSpPr>
        <p:spPr>
          <a:xfrm>
            <a:off x="1253075" y="778825"/>
            <a:ext cx="7206600" cy="41106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250">
                <a:solidFill>
                  <a:srgbClr val="000000"/>
                </a:solidFill>
                <a:latin typeface="Arial"/>
                <a:ea typeface="Arial"/>
                <a:cs typeface="Arial"/>
                <a:sym typeface="Arial"/>
              </a:rPr>
              <a:t>1. Lane keeping</a:t>
            </a:r>
            <a:endParaRPr sz="1250">
              <a:solidFill>
                <a:srgbClr val="000000"/>
              </a:solidFill>
              <a:latin typeface="Arial"/>
              <a:ea typeface="Arial"/>
              <a:cs typeface="Arial"/>
              <a:sym typeface="Arial"/>
            </a:endParaRPr>
          </a:p>
          <a:p>
            <a:pPr indent="0" lvl="0" marL="0" rtl="0" algn="l">
              <a:lnSpc>
                <a:spcPct val="135714"/>
              </a:lnSpc>
              <a:spcBef>
                <a:spcPts val="0"/>
              </a:spcBef>
              <a:spcAft>
                <a:spcPts val="0"/>
              </a:spcAft>
              <a:buNone/>
            </a:pPr>
            <a:r>
              <a:rPr lang="en-GB" sz="1250">
                <a:solidFill>
                  <a:srgbClr val="000000"/>
                </a:solidFill>
                <a:latin typeface="Arial"/>
                <a:ea typeface="Arial"/>
                <a:cs typeface="Arial"/>
                <a:sym typeface="Arial"/>
              </a:rPr>
              <a:t>2. </a:t>
            </a:r>
            <a:r>
              <a:rPr lang="en-GB" sz="1250">
                <a:solidFill>
                  <a:srgbClr val="000000"/>
                </a:solidFill>
                <a:latin typeface="Arial"/>
                <a:ea typeface="Arial"/>
                <a:cs typeface="Arial"/>
                <a:sym typeface="Arial"/>
              </a:rPr>
              <a:t>Image Segmentation with Mask R-CNN</a:t>
            </a:r>
            <a:endParaRPr sz="1250">
              <a:solidFill>
                <a:srgbClr val="000000"/>
              </a:solidFill>
              <a:latin typeface="Arial"/>
              <a:ea typeface="Arial"/>
              <a:cs typeface="Arial"/>
              <a:sym typeface="Arial"/>
            </a:endParaRPr>
          </a:p>
          <a:p>
            <a:pPr indent="0" lvl="0" marL="0" rtl="0" algn="l">
              <a:lnSpc>
                <a:spcPct val="135714"/>
              </a:lnSpc>
              <a:spcBef>
                <a:spcPts val="0"/>
              </a:spcBef>
              <a:spcAft>
                <a:spcPts val="0"/>
              </a:spcAft>
              <a:buNone/>
            </a:pPr>
            <a:r>
              <a:rPr lang="en-GB" sz="1250">
                <a:solidFill>
                  <a:srgbClr val="000000"/>
                </a:solidFill>
                <a:latin typeface="Arial"/>
                <a:ea typeface="Arial"/>
                <a:cs typeface="Arial"/>
                <a:sym typeface="Arial"/>
              </a:rPr>
              <a:t>3. Stereo Camera Depth Detection</a:t>
            </a:r>
            <a:endParaRPr sz="1250">
              <a:solidFill>
                <a:srgbClr val="000000"/>
              </a:solidFill>
              <a:latin typeface="Arial"/>
              <a:ea typeface="Arial"/>
              <a:cs typeface="Arial"/>
              <a:sym typeface="Arial"/>
            </a:endParaRPr>
          </a:p>
          <a:p>
            <a:pPr indent="0" lvl="0" marL="0" rtl="0" algn="l">
              <a:lnSpc>
                <a:spcPct val="135714"/>
              </a:lnSpc>
              <a:spcBef>
                <a:spcPts val="0"/>
              </a:spcBef>
              <a:spcAft>
                <a:spcPts val="0"/>
              </a:spcAft>
              <a:buNone/>
            </a:pPr>
            <a:r>
              <a:rPr lang="en-GB" sz="1250">
                <a:solidFill>
                  <a:srgbClr val="000000"/>
                </a:solidFill>
                <a:latin typeface="Arial"/>
                <a:ea typeface="Arial"/>
                <a:cs typeface="Arial"/>
                <a:sym typeface="Arial"/>
              </a:rPr>
              <a:t>4. LiDAR point clouds using DBSCAN combined with camera vision system for accurate object detection &amp; tracking</a:t>
            </a:r>
            <a:endParaRPr sz="1250">
              <a:solidFill>
                <a:srgbClr val="000000"/>
              </a:solidFill>
              <a:latin typeface="Arial"/>
              <a:ea typeface="Arial"/>
              <a:cs typeface="Arial"/>
              <a:sym typeface="Arial"/>
            </a:endParaRPr>
          </a:p>
          <a:p>
            <a:pPr indent="0" lvl="0" marL="0" rtl="0" algn="l">
              <a:lnSpc>
                <a:spcPct val="135714"/>
              </a:lnSpc>
              <a:spcBef>
                <a:spcPts val="0"/>
              </a:spcBef>
              <a:spcAft>
                <a:spcPts val="0"/>
              </a:spcAft>
              <a:buNone/>
            </a:pPr>
            <a:r>
              <a:t/>
            </a:r>
            <a:endParaRPr sz="1250">
              <a:solidFill>
                <a:srgbClr val="000000"/>
              </a:solidFill>
              <a:latin typeface="Arial"/>
              <a:ea typeface="Arial"/>
              <a:cs typeface="Arial"/>
              <a:sym typeface="Arial"/>
            </a:endParaRPr>
          </a:p>
          <a:p>
            <a:pPr indent="0" lvl="0" marL="0" rtl="0" algn="l">
              <a:lnSpc>
                <a:spcPct val="135714"/>
              </a:lnSpc>
              <a:spcBef>
                <a:spcPts val="0"/>
              </a:spcBef>
              <a:spcAft>
                <a:spcPts val="0"/>
              </a:spcAft>
              <a:buNone/>
            </a:pPr>
            <a:r>
              <a:rPr lang="en-GB" sz="1250">
                <a:solidFill>
                  <a:srgbClr val="000000"/>
                </a:solidFill>
                <a:latin typeface="Arial"/>
                <a:ea typeface="Arial"/>
                <a:cs typeface="Arial"/>
                <a:sym typeface="Arial"/>
              </a:rPr>
              <a:t>Potential developments for this project includes, cameras and LiDAR that can be merged with precise alignment to become what is known as a fusion sensor so that the rate of false positives &amp; false negatives can be minimized.</a:t>
            </a:r>
            <a:endParaRPr sz="1250">
              <a:solidFill>
                <a:srgbClr val="000000"/>
              </a:solidFill>
              <a:latin typeface="Arial"/>
              <a:ea typeface="Arial"/>
              <a:cs typeface="Arial"/>
              <a:sym typeface="Arial"/>
            </a:endParaRPr>
          </a:p>
          <a:p>
            <a:pPr indent="0" lvl="0" marL="0" rtl="0" algn="l">
              <a:lnSpc>
                <a:spcPct val="135714"/>
              </a:lnSpc>
              <a:spcBef>
                <a:spcPts val="0"/>
              </a:spcBef>
              <a:spcAft>
                <a:spcPts val="0"/>
              </a:spcAft>
              <a:buNone/>
            </a:pPr>
            <a:r>
              <a:t/>
            </a:r>
            <a:endParaRPr sz="1250">
              <a:solidFill>
                <a:srgbClr val="000000"/>
              </a:solidFill>
              <a:latin typeface="Arial"/>
              <a:ea typeface="Arial"/>
              <a:cs typeface="Arial"/>
              <a:sym typeface="Arial"/>
            </a:endParaRPr>
          </a:p>
          <a:p>
            <a:pPr indent="0" lvl="0" marL="0" rtl="0" algn="l">
              <a:lnSpc>
                <a:spcPct val="135714"/>
              </a:lnSpc>
              <a:spcBef>
                <a:spcPts val="0"/>
              </a:spcBef>
              <a:spcAft>
                <a:spcPts val="0"/>
              </a:spcAft>
              <a:buNone/>
            </a:pPr>
            <a:r>
              <a:rPr lang="en-GB" sz="1250">
                <a:solidFill>
                  <a:srgbClr val="000000"/>
                </a:solidFill>
                <a:latin typeface="Arial"/>
                <a:ea typeface="Arial"/>
                <a:cs typeface="Arial"/>
                <a:sym typeface="Arial"/>
              </a:rPr>
              <a:t>Combined with LiDAR point clouds and ML methods like DBSCAN, the accuracy of object detection and tracking has been better than ever, even in bad weather conditions.</a:t>
            </a:r>
            <a:endParaRPr sz="1250">
              <a:solidFill>
                <a:srgbClr val="000000"/>
              </a:solidFill>
              <a:latin typeface="Arial"/>
              <a:ea typeface="Arial"/>
              <a:cs typeface="Arial"/>
              <a:sym typeface="Arial"/>
            </a:endParaRPr>
          </a:p>
          <a:p>
            <a:pPr indent="0" lvl="0" marL="0" rtl="0" algn="l">
              <a:lnSpc>
                <a:spcPct val="135714"/>
              </a:lnSpc>
              <a:spcBef>
                <a:spcPts val="0"/>
              </a:spcBef>
              <a:spcAft>
                <a:spcPts val="0"/>
              </a:spcAft>
              <a:buNone/>
            </a:pPr>
            <a:r>
              <a:t/>
            </a:r>
            <a:endParaRPr sz="1250">
              <a:solidFill>
                <a:srgbClr val="000000"/>
              </a:solidFill>
              <a:latin typeface="Arial"/>
              <a:ea typeface="Arial"/>
              <a:cs typeface="Arial"/>
              <a:sym typeface="Arial"/>
            </a:endParaRPr>
          </a:p>
          <a:p>
            <a:pPr indent="0" lvl="0" marL="0" rtl="0" algn="l">
              <a:lnSpc>
                <a:spcPct val="135714"/>
              </a:lnSpc>
              <a:spcBef>
                <a:spcPts val="0"/>
              </a:spcBef>
              <a:spcAft>
                <a:spcPts val="0"/>
              </a:spcAft>
              <a:buNone/>
            </a:pPr>
            <a:r>
              <a:rPr lang="en-GB" sz="1250">
                <a:solidFill>
                  <a:srgbClr val="000000"/>
                </a:solidFill>
                <a:latin typeface="Arial"/>
                <a:ea typeface="Arial"/>
                <a:cs typeface="Arial"/>
                <a:sym typeface="Arial"/>
              </a:rPr>
              <a:t>Deployment would be useful if it can be deployed on embedded systems eg. FPGA in the automotive industry and can be researched further. [d]</a:t>
            </a:r>
            <a:endParaRPr b="1" sz="1250">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5"/>
          <p:cNvSpPr txBox="1"/>
          <p:nvPr>
            <p:ph type="title"/>
          </p:nvPr>
        </p:nvSpPr>
        <p:spPr>
          <a:xfrm>
            <a:off x="3532825" y="2219850"/>
            <a:ext cx="2217600" cy="70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Thank you!</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6"/>
          <p:cNvSpPr txBox="1"/>
          <p:nvPr>
            <p:ph type="title"/>
          </p:nvPr>
        </p:nvSpPr>
        <p:spPr>
          <a:xfrm>
            <a:off x="3850875" y="2219850"/>
            <a:ext cx="1899600" cy="70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Sources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57"/>
          <p:cNvSpPr txBox="1"/>
          <p:nvPr/>
        </p:nvSpPr>
        <p:spPr>
          <a:xfrm>
            <a:off x="0" y="0"/>
            <a:ext cx="8307600" cy="42060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0"/>
              </a:spcAft>
              <a:buNone/>
            </a:pPr>
            <a:r>
              <a:rPr b="1" lang="en-GB" sz="1700">
                <a:solidFill>
                  <a:srgbClr val="24292F"/>
                </a:solidFill>
                <a:highlight>
                  <a:srgbClr val="FFFFFF"/>
                </a:highlight>
              </a:rPr>
              <a:t>Sources:</a:t>
            </a:r>
            <a:endParaRPr b="1" sz="1700">
              <a:solidFill>
                <a:srgbClr val="24292F"/>
              </a:solidFill>
              <a:highlight>
                <a:srgbClr val="FFFFFF"/>
              </a:highlight>
            </a:endParaRPr>
          </a:p>
          <a:p>
            <a:pPr indent="0" lvl="0" marL="0" rtl="0" algn="l">
              <a:lnSpc>
                <a:spcPct val="115000"/>
              </a:lnSpc>
              <a:spcBef>
                <a:spcPts val="1200"/>
              </a:spcBef>
              <a:spcAft>
                <a:spcPts val="0"/>
              </a:spcAft>
              <a:buNone/>
            </a:pPr>
            <a:r>
              <a:rPr lang="en-GB" sz="1200">
                <a:solidFill>
                  <a:srgbClr val="24292F"/>
                </a:solidFill>
                <a:highlight>
                  <a:srgbClr val="FFFFFF"/>
                </a:highlight>
              </a:rPr>
              <a:t>[1] </a:t>
            </a:r>
            <a:r>
              <a:rPr lang="en-GB" sz="1200">
                <a:solidFill>
                  <a:schemeClr val="hlink"/>
                </a:solidFill>
                <a:highlight>
                  <a:srgbClr val="FFFFFF"/>
                </a:highlight>
                <a:uFill>
                  <a:noFill/>
                </a:uFill>
                <a:hlinkClick r:id="rId3"/>
              </a:rPr>
              <a:t>https://traveltips.usatoday.com/air-travel-safer-car-travel-1581.html#:~:text=In%20absolute%20numbers%2C%20driving%20is,air%20travel%20to%20be%20safer</a:t>
            </a:r>
            <a:r>
              <a:rPr lang="en-GB" sz="1200">
                <a:solidFill>
                  <a:srgbClr val="24292F"/>
                </a:solidFill>
                <a:highlight>
                  <a:srgbClr val="FFFFFF"/>
                </a:highlight>
              </a:rPr>
              <a:t>.</a:t>
            </a:r>
            <a:endParaRPr sz="1200">
              <a:solidFill>
                <a:srgbClr val="24292F"/>
              </a:solidFill>
              <a:highlight>
                <a:srgbClr val="FFFFFF"/>
              </a:highlight>
            </a:endParaRPr>
          </a:p>
          <a:p>
            <a:pPr indent="0" lvl="0" marL="0" rtl="0" algn="l">
              <a:lnSpc>
                <a:spcPct val="115000"/>
              </a:lnSpc>
              <a:spcBef>
                <a:spcPts val="1200"/>
              </a:spcBef>
              <a:spcAft>
                <a:spcPts val="0"/>
              </a:spcAft>
              <a:buNone/>
            </a:pPr>
            <a:r>
              <a:rPr lang="en-GB" sz="1200">
                <a:solidFill>
                  <a:srgbClr val="24292F"/>
                </a:solidFill>
                <a:highlight>
                  <a:srgbClr val="FFFFFF"/>
                </a:highlight>
              </a:rPr>
              <a:t>[2] </a:t>
            </a:r>
            <a:r>
              <a:rPr lang="en-GB" sz="1200">
                <a:solidFill>
                  <a:schemeClr val="hlink"/>
                </a:solidFill>
                <a:highlight>
                  <a:srgbClr val="FFFFFF"/>
                </a:highlight>
                <a:uFill>
                  <a:noFill/>
                </a:uFill>
                <a:hlinkClick r:id="rId4"/>
              </a:rPr>
              <a:t>https://towardsdatascience.com/r-cnn-fast-r-cnn-faster-r-cnn-yolo-object-detection-algorithms-36d53571365e</a:t>
            </a:r>
            <a:endParaRPr sz="1200">
              <a:solidFill>
                <a:schemeClr val="hlink"/>
              </a:solidFill>
              <a:highlight>
                <a:srgbClr val="FFFFFF"/>
              </a:highlight>
            </a:endParaRPr>
          </a:p>
          <a:p>
            <a:pPr indent="0" lvl="0" marL="0" rtl="0" algn="l">
              <a:lnSpc>
                <a:spcPct val="115000"/>
              </a:lnSpc>
              <a:spcBef>
                <a:spcPts val="1200"/>
              </a:spcBef>
              <a:spcAft>
                <a:spcPts val="0"/>
              </a:spcAft>
              <a:buNone/>
            </a:pPr>
            <a:r>
              <a:rPr lang="en-GB" sz="1200">
                <a:solidFill>
                  <a:srgbClr val="24292F"/>
                </a:solidFill>
                <a:highlight>
                  <a:srgbClr val="FFFFFF"/>
                </a:highlight>
              </a:rPr>
              <a:t>[3] </a:t>
            </a:r>
            <a:r>
              <a:rPr lang="en-GB" sz="1200">
                <a:solidFill>
                  <a:schemeClr val="hlink"/>
                </a:solidFill>
                <a:highlight>
                  <a:srgbClr val="FFFFFF"/>
                </a:highlight>
                <a:uFill>
                  <a:noFill/>
                </a:uFill>
                <a:hlinkClick r:id="rId5"/>
              </a:rPr>
              <a:t>https://towardsdatascience.com/region-of-interest-pooling-f7c637f409af</a:t>
            </a:r>
            <a:endParaRPr sz="1200">
              <a:solidFill>
                <a:schemeClr val="hlink"/>
              </a:solidFill>
              <a:highlight>
                <a:srgbClr val="FFFFFF"/>
              </a:highlight>
            </a:endParaRPr>
          </a:p>
          <a:p>
            <a:pPr indent="0" lvl="0" marL="0" rtl="0" algn="l">
              <a:lnSpc>
                <a:spcPct val="115000"/>
              </a:lnSpc>
              <a:spcBef>
                <a:spcPts val="1200"/>
              </a:spcBef>
              <a:spcAft>
                <a:spcPts val="0"/>
              </a:spcAft>
              <a:buNone/>
            </a:pPr>
            <a:r>
              <a:rPr lang="en-GB" sz="1200">
                <a:solidFill>
                  <a:srgbClr val="24292F"/>
                </a:solidFill>
                <a:highlight>
                  <a:srgbClr val="FFFFFF"/>
                </a:highlight>
              </a:rPr>
              <a:t>[4] </a:t>
            </a:r>
            <a:r>
              <a:rPr lang="en-GB" sz="1200">
                <a:solidFill>
                  <a:schemeClr val="hlink"/>
                </a:solidFill>
                <a:highlight>
                  <a:srgbClr val="FFFFFF"/>
                </a:highlight>
                <a:uFill>
                  <a:noFill/>
                </a:uFill>
                <a:hlinkClick r:id="rId6"/>
              </a:rPr>
              <a:t>https://towardsdatascience.com/with-keras-functional-api-your-imagination-is-the-limit-4f4fae58d90b</a:t>
            </a:r>
            <a:endParaRPr sz="1200">
              <a:solidFill>
                <a:schemeClr val="hlink"/>
              </a:solidFill>
              <a:highlight>
                <a:srgbClr val="FFFFFF"/>
              </a:highlight>
            </a:endParaRPr>
          </a:p>
          <a:p>
            <a:pPr indent="0" lvl="0" marL="0" rtl="0" algn="l">
              <a:lnSpc>
                <a:spcPct val="115000"/>
              </a:lnSpc>
              <a:spcBef>
                <a:spcPts val="1200"/>
              </a:spcBef>
              <a:spcAft>
                <a:spcPts val="0"/>
              </a:spcAft>
              <a:buNone/>
            </a:pPr>
            <a:r>
              <a:rPr lang="en-GB" sz="1200">
                <a:solidFill>
                  <a:srgbClr val="24292F"/>
                </a:solidFill>
                <a:highlight>
                  <a:srgbClr val="FFFFFF"/>
                </a:highlight>
              </a:rPr>
              <a:t>[5] </a:t>
            </a:r>
            <a:r>
              <a:rPr lang="en-GB" sz="1200">
                <a:solidFill>
                  <a:schemeClr val="hlink"/>
                </a:solidFill>
                <a:highlight>
                  <a:srgbClr val="FFFFFF"/>
                </a:highlight>
                <a:uFill>
                  <a:noFill/>
                </a:uFill>
                <a:hlinkClick r:id="rId7"/>
              </a:rPr>
              <a:t>https://towardsdatascience.com/review-mobilenetv2-light-weight-model-image-classification-8febb490e61c</a:t>
            </a:r>
            <a:endParaRPr sz="1200">
              <a:solidFill>
                <a:schemeClr val="hlink"/>
              </a:solidFill>
              <a:highlight>
                <a:srgbClr val="FFFFFF"/>
              </a:highlight>
            </a:endParaRPr>
          </a:p>
          <a:p>
            <a:pPr indent="0" lvl="0" marL="0" rtl="0" algn="l">
              <a:lnSpc>
                <a:spcPct val="115000"/>
              </a:lnSpc>
              <a:spcBef>
                <a:spcPts val="1200"/>
              </a:spcBef>
              <a:spcAft>
                <a:spcPts val="0"/>
              </a:spcAft>
              <a:buNone/>
            </a:pPr>
            <a:r>
              <a:rPr lang="en-GB" sz="1200">
                <a:solidFill>
                  <a:srgbClr val="24292F"/>
                </a:solidFill>
                <a:highlight>
                  <a:srgbClr val="FFFFFF"/>
                </a:highlight>
              </a:rPr>
              <a:t>[6] </a:t>
            </a:r>
            <a:r>
              <a:rPr lang="en-GB" sz="1200">
                <a:solidFill>
                  <a:schemeClr val="hlink"/>
                </a:solidFill>
                <a:highlight>
                  <a:srgbClr val="FFFFFF"/>
                </a:highlight>
                <a:uFill>
                  <a:noFill/>
                </a:uFill>
                <a:hlinkClick r:id="rId8"/>
              </a:rPr>
              <a:t>https://medium.com/analytics-vidhya/train-a-custom-yolov4-object-detector-using-google-colab-61a659d4868</a:t>
            </a:r>
            <a:endParaRPr sz="1200">
              <a:solidFill>
                <a:schemeClr val="hlink"/>
              </a:solidFill>
              <a:highlight>
                <a:srgbClr val="FFFFFF"/>
              </a:highlight>
            </a:endParaRPr>
          </a:p>
          <a:p>
            <a:pPr indent="0" lvl="0" marL="0" rtl="0" algn="l">
              <a:lnSpc>
                <a:spcPct val="115000"/>
              </a:lnSpc>
              <a:spcBef>
                <a:spcPts val="1200"/>
              </a:spcBef>
              <a:spcAft>
                <a:spcPts val="0"/>
              </a:spcAft>
              <a:buNone/>
            </a:pPr>
            <a:r>
              <a:rPr lang="en-GB" sz="1200">
                <a:solidFill>
                  <a:srgbClr val="24292F"/>
                </a:solidFill>
                <a:highlight>
                  <a:srgbClr val="FFFFFF"/>
                </a:highlight>
              </a:rPr>
              <a:t>[7] </a:t>
            </a:r>
            <a:r>
              <a:rPr lang="en-GB" sz="1200">
                <a:solidFill>
                  <a:schemeClr val="hlink"/>
                </a:solidFill>
                <a:highlight>
                  <a:srgbClr val="FFFFFF"/>
                </a:highlight>
                <a:uFill>
                  <a:noFill/>
                </a:uFill>
                <a:hlinkClick r:id="rId9"/>
              </a:rPr>
              <a:t>https://traveltips.usatoday.com/air-travel-safer-car-travel-1581.html</a:t>
            </a:r>
            <a:endParaRPr sz="1200">
              <a:solidFill>
                <a:schemeClr val="hlink"/>
              </a:solidFill>
              <a:highlight>
                <a:srgbClr val="FFFFFF"/>
              </a:highlight>
            </a:endParaRPr>
          </a:p>
          <a:p>
            <a:pPr indent="0" lvl="0" marL="0" rtl="0" algn="l">
              <a:lnSpc>
                <a:spcPct val="115000"/>
              </a:lnSpc>
              <a:spcBef>
                <a:spcPts val="1200"/>
              </a:spcBef>
              <a:spcAft>
                <a:spcPts val="0"/>
              </a:spcAft>
              <a:buNone/>
            </a:pPr>
            <a:r>
              <a:rPr lang="en-GB" sz="1200">
                <a:solidFill>
                  <a:srgbClr val="24292F"/>
                </a:solidFill>
                <a:highlight>
                  <a:srgbClr val="FFFFFF"/>
                </a:highlight>
              </a:rPr>
              <a:t>[8] </a:t>
            </a:r>
            <a:r>
              <a:rPr lang="en-GB" sz="1200">
                <a:solidFill>
                  <a:schemeClr val="hlink"/>
                </a:solidFill>
                <a:highlight>
                  <a:srgbClr val="FFFFFF"/>
                </a:highlight>
                <a:uFill>
                  <a:noFill/>
                </a:uFill>
                <a:hlinkClick r:id="rId10"/>
              </a:rPr>
              <a:t>https://medium.com/analytics-vidhya/iou-intersection-over-union-705a39e7acef</a:t>
            </a:r>
            <a:endParaRPr sz="1200">
              <a:solidFill>
                <a:schemeClr val="hlink"/>
              </a:solidFill>
              <a:highlight>
                <a:srgbClr val="FFFFFF"/>
              </a:highlight>
            </a:endParaRPr>
          </a:p>
          <a:p>
            <a:pPr indent="0" lvl="0" marL="0" rtl="0" algn="l">
              <a:lnSpc>
                <a:spcPct val="115000"/>
              </a:lnSpc>
              <a:spcBef>
                <a:spcPts val="1200"/>
              </a:spcBef>
              <a:spcAft>
                <a:spcPts val="1200"/>
              </a:spcAft>
              <a:buNone/>
            </a:pPr>
            <a:r>
              <a:rPr lang="en-GB" sz="1200">
                <a:solidFill>
                  <a:srgbClr val="24292F"/>
                </a:solidFill>
                <a:highlight>
                  <a:srgbClr val="FFFFFF"/>
                </a:highlight>
              </a:rPr>
              <a:t>[9] </a:t>
            </a:r>
            <a:r>
              <a:rPr lang="en-GB" sz="1200">
                <a:solidFill>
                  <a:schemeClr val="hlink"/>
                </a:solidFill>
                <a:highlight>
                  <a:srgbClr val="FFFFFF"/>
                </a:highlight>
                <a:uFill>
                  <a:noFill/>
                </a:uFill>
                <a:hlinkClick r:id="rId11"/>
              </a:rPr>
              <a:t>https://medium.datadriveninvestor.com/2-layers-to-greatly-improve-keras-cnn-1d4d1c3e8ea5</a:t>
            </a:r>
            <a:endParaRPr sz="1200">
              <a:solidFill>
                <a:schemeClr val="hlink"/>
              </a:solidFill>
              <a:highlight>
                <a:srgbClr val="FFFFFF"/>
              </a:high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8"/>
          <p:cNvSpPr txBox="1"/>
          <p:nvPr/>
        </p:nvSpPr>
        <p:spPr>
          <a:xfrm>
            <a:off x="0" y="0"/>
            <a:ext cx="8307600" cy="43230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0"/>
              </a:spcAft>
              <a:buNone/>
            </a:pPr>
            <a:r>
              <a:rPr b="1" lang="en-GB" sz="1700">
                <a:solidFill>
                  <a:srgbClr val="24292F"/>
                </a:solidFill>
                <a:highlight>
                  <a:srgbClr val="FFFFFF"/>
                </a:highlight>
              </a:rPr>
              <a:t>Sources:</a:t>
            </a:r>
            <a:endParaRPr sz="1200">
              <a:solidFill>
                <a:schemeClr val="hlink"/>
              </a:solidFill>
              <a:highlight>
                <a:srgbClr val="FFFFFF"/>
              </a:highlight>
            </a:endParaRPr>
          </a:p>
          <a:p>
            <a:pPr indent="0" lvl="0" marL="0" rtl="0" algn="l">
              <a:lnSpc>
                <a:spcPct val="115000"/>
              </a:lnSpc>
              <a:spcBef>
                <a:spcPts val="1200"/>
              </a:spcBef>
              <a:spcAft>
                <a:spcPts val="0"/>
              </a:spcAft>
              <a:buNone/>
            </a:pPr>
            <a:r>
              <a:rPr lang="en-GB" sz="1200">
                <a:solidFill>
                  <a:srgbClr val="24292F"/>
                </a:solidFill>
                <a:highlight>
                  <a:srgbClr val="FFFFFF"/>
                </a:highlight>
              </a:rPr>
              <a:t>[10] </a:t>
            </a:r>
            <a:r>
              <a:rPr lang="en-GB" sz="1200">
                <a:solidFill>
                  <a:schemeClr val="hlink"/>
                </a:solidFill>
                <a:highlight>
                  <a:srgbClr val="FFFFFF"/>
                </a:highlight>
                <a:uFill>
                  <a:noFill/>
                </a:uFill>
                <a:hlinkClick r:id="rId3"/>
              </a:rPr>
              <a:t>https://towardsdatascience.com/the-vanishing-exploding-gradient-problem-in-deep-neural-networks-191358470c11?gi=27e999e4010f</a:t>
            </a:r>
            <a:endParaRPr sz="1200">
              <a:solidFill>
                <a:schemeClr val="hlink"/>
              </a:solidFill>
              <a:highlight>
                <a:srgbClr val="FFFFFF"/>
              </a:highlight>
            </a:endParaRPr>
          </a:p>
          <a:p>
            <a:pPr indent="0" lvl="0" marL="0" rtl="0" algn="l">
              <a:lnSpc>
                <a:spcPct val="115000"/>
              </a:lnSpc>
              <a:spcBef>
                <a:spcPts val="1200"/>
              </a:spcBef>
              <a:spcAft>
                <a:spcPts val="0"/>
              </a:spcAft>
              <a:buNone/>
            </a:pPr>
            <a:r>
              <a:rPr lang="en-GB" sz="1200">
                <a:solidFill>
                  <a:srgbClr val="24292F"/>
                </a:solidFill>
                <a:highlight>
                  <a:srgbClr val="FFFFFF"/>
                </a:highlight>
              </a:rPr>
              <a:t>[11] </a:t>
            </a:r>
            <a:r>
              <a:rPr lang="en-GB" sz="1200">
                <a:solidFill>
                  <a:schemeClr val="hlink"/>
                </a:solidFill>
                <a:highlight>
                  <a:srgbClr val="FFFFFF"/>
                </a:highlight>
                <a:uFill>
                  <a:noFill/>
                </a:uFill>
                <a:hlinkClick r:id="rId4"/>
              </a:rPr>
              <a:t>https://developers.google.com/machine-learning/crash-course/multi-class-neural-networks/softmax</a:t>
            </a:r>
            <a:endParaRPr sz="1200">
              <a:solidFill>
                <a:schemeClr val="hlink"/>
              </a:solidFill>
              <a:highlight>
                <a:srgbClr val="FFFFFF"/>
              </a:highlight>
            </a:endParaRPr>
          </a:p>
          <a:p>
            <a:pPr indent="0" lvl="0" marL="0" rtl="0" algn="l">
              <a:lnSpc>
                <a:spcPct val="115000"/>
              </a:lnSpc>
              <a:spcBef>
                <a:spcPts val="1200"/>
              </a:spcBef>
              <a:spcAft>
                <a:spcPts val="0"/>
              </a:spcAft>
              <a:buNone/>
            </a:pPr>
            <a:r>
              <a:rPr lang="en-GB" sz="1200">
                <a:solidFill>
                  <a:srgbClr val="24292F"/>
                </a:solidFill>
                <a:highlight>
                  <a:srgbClr val="FFFFFF"/>
                </a:highlight>
              </a:rPr>
              <a:t>[12] </a:t>
            </a:r>
            <a:r>
              <a:rPr lang="en-GB" sz="1200">
                <a:solidFill>
                  <a:schemeClr val="hlink"/>
                </a:solidFill>
                <a:highlight>
                  <a:srgbClr val="FFFFFF"/>
                </a:highlight>
                <a:uFill>
                  <a:noFill/>
                </a:uFill>
                <a:hlinkClick r:id="rId5"/>
              </a:rPr>
              <a:t>https://towardsdatascience.com/understand-your-algorithm-with-grad-cam-d3b62fce353#:~:text=Gradient%2Dweighted%20Class%20Activation%20Mapping,regions%20in%20the%20image%20for</a:t>
            </a:r>
            <a:endParaRPr sz="1200">
              <a:solidFill>
                <a:schemeClr val="hlink"/>
              </a:solidFill>
              <a:highlight>
                <a:srgbClr val="FFFFFF"/>
              </a:highlight>
            </a:endParaRPr>
          </a:p>
          <a:p>
            <a:pPr indent="0" lvl="0" marL="0" rtl="0" algn="l">
              <a:lnSpc>
                <a:spcPct val="115000"/>
              </a:lnSpc>
              <a:spcBef>
                <a:spcPts val="1200"/>
              </a:spcBef>
              <a:spcAft>
                <a:spcPts val="0"/>
              </a:spcAft>
              <a:buNone/>
            </a:pPr>
            <a:r>
              <a:rPr lang="en-GB" sz="1200">
                <a:solidFill>
                  <a:srgbClr val="24292F"/>
                </a:solidFill>
                <a:highlight>
                  <a:srgbClr val="FFFFFF"/>
                </a:highlight>
              </a:rPr>
              <a:t>[13] </a:t>
            </a:r>
            <a:r>
              <a:rPr lang="en-GB" sz="1200">
                <a:solidFill>
                  <a:schemeClr val="hlink"/>
                </a:solidFill>
                <a:highlight>
                  <a:srgbClr val="FFFFFF"/>
                </a:highlight>
                <a:uFill>
                  <a:noFill/>
                </a:uFill>
                <a:hlinkClick r:id="rId6"/>
              </a:rPr>
              <a:t>https://arxiv.org/pdf/1610.02391.pdf</a:t>
            </a:r>
            <a:endParaRPr sz="1200">
              <a:solidFill>
                <a:schemeClr val="hlink"/>
              </a:solidFill>
              <a:highlight>
                <a:srgbClr val="FFFFFF"/>
              </a:highlight>
            </a:endParaRPr>
          </a:p>
          <a:p>
            <a:pPr indent="0" lvl="0" marL="0" rtl="0" algn="l">
              <a:lnSpc>
                <a:spcPct val="115000"/>
              </a:lnSpc>
              <a:spcBef>
                <a:spcPts val="1200"/>
              </a:spcBef>
              <a:spcAft>
                <a:spcPts val="0"/>
              </a:spcAft>
              <a:buNone/>
            </a:pPr>
            <a:r>
              <a:rPr lang="en-GB" sz="1200">
                <a:solidFill>
                  <a:srgbClr val="24292F"/>
                </a:solidFill>
                <a:highlight>
                  <a:srgbClr val="FFFFFF"/>
                </a:highlight>
              </a:rPr>
              <a:t>[14] </a:t>
            </a:r>
            <a:r>
              <a:rPr lang="en-GB" sz="1200">
                <a:solidFill>
                  <a:schemeClr val="hlink"/>
                </a:solidFill>
                <a:highlight>
                  <a:srgbClr val="FFFFFF"/>
                </a:highlight>
                <a:uFill>
                  <a:noFill/>
                </a:uFill>
                <a:hlinkClick r:id="rId7"/>
              </a:rPr>
              <a:t>https://towardsdatascience.com/fast-r-cnn-for-object-detection-a-technical-summary-a0ff94faa022</a:t>
            </a:r>
            <a:endParaRPr sz="1200">
              <a:solidFill>
                <a:schemeClr val="hlink"/>
              </a:solidFill>
              <a:highlight>
                <a:srgbClr val="FFFFFF"/>
              </a:highlight>
            </a:endParaRPr>
          </a:p>
          <a:p>
            <a:pPr indent="0" lvl="0" marL="0" rtl="0" algn="l">
              <a:lnSpc>
                <a:spcPct val="115000"/>
              </a:lnSpc>
              <a:spcBef>
                <a:spcPts val="1200"/>
              </a:spcBef>
              <a:spcAft>
                <a:spcPts val="0"/>
              </a:spcAft>
              <a:buNone/>
            </a:pPr>
            <a:r>
              <a:rPr lang="en-GB" sz="1200">
                <a:solidFill>
                  <a:srgbClr val="24292F"/>
                </a:solidFill>
                <a:highlight>
                  <a:srgbClr val="FFFFFF"/>
                </a:highlight>
              </a:rPr>
              <a:t>[15] </a:t>
            </a:r>
            <a:r>
              <a:rPr lang="en-GB" sz="1200">
                <a:solidFill>
                  <a:schemeClr val="hlink"/>
                </a:solidFill>
                <a:highlight>
                  <a:srgbClr val="FFFFFF"/>
                </a:highlight>
                <a:uFill>
                  <a:noFill/>
                </a:uFill>
                <a:hlinkClick r:id="rId8"/>
              </a:rPr>
              <a:t>https://github.com/tzutalin/labelImg</a:t>
            </a:r>
            <a:endParaRPr sz="1200">
              <a:solidFill>
                <a:schemeClr val="hlink"/>
              </a:solidFill>
              <a:highlight>
                <a:srgbClr val="FFFFFF"/>
              </a:highlight>
            </a:endParaRPr>
          </a:p>
          <a:p>
            <a:pPr indent="0" lvl="0" marL="0" rtl="0" algn="l">
              <a:lnSpc>
                <a:spcPct val="115000"/>
              </a:lnSpc>
              <a:spcBef>
                <a:spcPts val="1200"/>
              </a:spcBef>
              <a:spcAft>
                <a:spcPts val="1200"/>
              </a:spcAft>
              <a:buNone/>
            </a:pPr>
            <a:r>
              <a:rPr lang="en-GB" sz="1200">
                <a:solidFill>
                  <a:srgbClr val="24292F"/>
                </a:solidFill>
                <a:highlight>
                  <a:srgbClr val="FFFFFF"/>
                </a:highlight>
              </a:rPr>
              <a:t>[16] </a:t>
            </a:r>
            <a:r>
              <a:rPr lang="en-GB" sz="1200">
                <a:solidFill>
                  <a:schemeClr val="hlink"/>
                </a:solidFill>
                <a:highlight>
                  <a:srgbClr val="FFFFFF"/>
                </a:highlight>
                <a:uFill>
                  <a:noFill/>
                </a:uFill>
                <a:hlinkClick r:id="rId9"/>
              </a:rPr>
              <a:t>https://towardsdatascience.com/what-is-the-difference-between-object-detection-and-image-segmentation-ee746a935cc1</a:t>
            </a:r>
            <a:endParaRPr sz="1200">
              <a:solidFill>
                <a:schemeClr val="hlink"/>
              </a:solidFill>
              <a:highlight>
                <a:srgbClr val="FFFFFF"/>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9"/>
          <p:cNvSpPr txBox="1"/>
          <p:nvPr/>
        </p:nvSpPr>
        <p:spPr>
          <a:xfrm>
            <a:off x="0" y="0"/>
            <a:ext cx="8307600" cy="43815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0"/>
              </a:spcAft>
              <a:buNone/>
            </a:pPr>
            <a:r>
              <a:rPr b="1" lang="en-GB" sz="1700">
                <a:solidFill>
                  <a:srgbClr val="24292F"/>
                </a:solidFill>
                <a:highlight>
                  <a:srgbClr val="FFFFFF"/>
                </a:highlight>
              </a:rPr>
              <a:t>Sources:</a:t>
            </a:r>
            <a:endParaRPr sz="1200">
              <a:solidFill>
                <a:schemeClr val="hlink"/>
              </a:solidFill>
              <a:highlight>
                <a:srgbClr val="FFFFFF"/>
              </a:highlight>
            </a:endParaRPr>
          </a:p>
          <a:p>
            <a:pPr indent="0" lvl="0" marL="0" rtl="0" algn="l">
              <a:lnSpc>
                <a:spcPct val="115000"/>
              </a:lnSpc>
              <a:spcBef>
                <a:spcPts val="1200"/>
              </a:spcBef>
              <a:spcAft>
                <a:spcPts val="0"/>
              </a:spcAft>
              <a:buNone/>
            </a:pPr>
            <a:r>
              <a:rPr lang="en-GB" sz="1200">
                <a:solidFill>
                  <a:srgbClr val="24292F"/>
                </a:solidFill>
                <a:highlight>
                  <a:srgbClr val="FFFFFF"/>
                </a:highlight>
              </a:rPr>
              <a:t>[17] </a:t>
            </a:r>
            <a:r>
              <a:rPr lang="en-GB" sz="1200">
                <a:solidFill>
                  <a:schemeClr val="hlink"/>
                </a:solidFill>
                <a:highlight>
                  <a:srgbClr val="FFFFFF"/>
                </a:highlight>
                <a:uFill>
                  <a:noFill/>
                </a:uFill>
                <a:hlinkClick r:id="rId3"/>
              </a:rPr>
              <a:t>https://www.researchgate.net/figure/Object-tracking-based-on-image-segmentation-and-similar-object-feature-matching_fig1_4222458</a:t>
            </a:r>
            <a:endParaRPr sz="1200">
              <a:solidFill>
                <a:schemeClr val="hlink"/>
              </a:solidFill>
              <a:highlight>
                <a:srgbClr val="FFFFFF"/>
              </a:highlight>
            </a:endParaRPr>
          </a:p>
          <a:p>
            <a:pPr indent="0" lvl="0" marL="0" rtl="0" algn="l">
              <a:lnSpc>
                <a:spcPct val="115000"/>
              </a:lnSpc>
              <a:spcBef>
                <a:spcPts val="1200"/>
              </a:spcBef>
              <a:spcAft>
                <a:spcPts val="0"/>
              </a:spcAft>
              <a:buNone/>
            </a:pPr>
            <a:r>
              <a:rPr lang="en-GB" sz="1200">
                <a:solidFill>
                  <a:srgbClr val="24292F"/>
                </a:solidFill>
                <a:highlight>
                  <a:srgbClr val="FFFFFF"/>
                </a:highlight>
              </a:rPr>
              <a:t>[18] </a:t>
            </a:r>
            <a:r>
              <a:rPr lang="en-GB" sz="1200">
                <a:solidFill>
                  <a:schemeClr val="hlink"/>
                </a:solidFill>
                <a:highlight>
                  <a:srgbClr val="FFFFFF"/>
                </a:highlight>
                <a:uFill>
                  <a:noFill/>
                </a:uFill>
                <a:hlinkClick r:id="rId4"/>
              </a:rPr>
              <a:t>https://m.futurecar.com/4632/Computer-Vision-Developer-StradVision-to-Showcase-its-Most-Advanced-Perception-Camera-for-Autonomous-Driving-&amp;amp;-ADAS-at-Auto-Tech-2021</a:t>
            </a:r>
            <a:endParaRPr sz="1200">
              <a:solidFill>
                <a:schemeClr val="hlink"/>
              </a:solidFill>
              <a:highlight>
                <a:srgbClr val="FFFFFF"/>
              </a:highlight>
            </a:endParaRPr>
          </a:p>
          <a:p>
            <a:pPr indent="0" lvl="0" marL="0" rtl="0" algn="l">
              <a:lnSpc>
                <a:spcPct val="115000"/>
              </a:lnSpc>
              <a:spcBef>
                <a:spcPts val="1200"/>
              </a:spcBef>
              <a:spcAft>
                <a:spcPts val="0"/>
              </a:spcAft>
              <a:buNone/>
            </a:pPr>
            <a:r>
              <a:t/>
            </a:r>
            <a:endParaRPr sz="1200">
              <a:solidFill>
                <a:schemeClr val="hlink"/>
              </a:solidFill>
              <a:highlight>
                <a:srgbClr val="FFFFFF"/>
              </a:highlight>
            </a:endParaRPr>
          </a:p>
          <a:p>
            <a:pPr indent="0" lvl="0" marL="0" rtl="0" algn="l">
              <a:lnSpc>
                <a:spcPct val="115000"/>
              </a:lnSpc>
              <a:spcBef>
                <a:spcPts val="0"/>
              </a:spcBef>
              <a:spcAft>
                <a:spcPts val="0"/>
              </a:spcAft>
              <a:buNone/>
            </a:pPr>
            <a:r>
              <a:rPr lang="en-GB" sz="1200">
                <a:solidFill>
                  <a:srgbClr val="24292F"/>
                </a:solidFill>
                <a:highlight>
                  <a:srgbClr val="FFFFFF"/>
                </a:highlight>
              </a:rPr>
              <a:t>[a] Research papers and materials: With great thanks to the following authors for sharing their research papers and materials on the topic of object classification and localization.</a:t>
            </a:r>
            <a:endParaRPr sz="1200">
              <a:solidFill>
                <a:srgbClr val="24292F"/>
              </a:solidFill>
              <a:highlight>
                <a:srgbClr val="FFFFFF"/>
              </a:highlight>
            </a:endParaRPr>
          </a:p>
          <a:p>
            <a:pPr indent="0" lvl="0" marL="0" rtl="0" algn="l">
              <a:lnSpc>
                <a:spcPct val="115000"/>
              </a:lnSpc>
              <a:spcBef>
                <a:spcPts val="1200"/>
              </a:spcBef>
              <a:spcAft>
                <a:spcPts val="0"/>
              </a:spcAft>
              <a:buNone/>
            </a:pPr>
            <a:r>
              <a:rPr lang="en-GB" sz="1200">
                <a:solidFill>
                  <a:srgbClr val="24292F"/>
                </a:solidFill>
                <a:highlight>
                  <a:srgbClr val="FFFFFF"/>
                </a:highlight>
              </a:rPr>
              <a:t>[b] Object Detection and Localization with Deep Networks, Avi Kak and Charles Bouman, Purdue University</a:t>
            </a:r>
            <a:endParaRPr sz="1200">
              <a:solidFill>
                <a:srgbClr val="24292F"/>
              </a:solidFill>
              <a:highlight>
                <a:srgbClr val="FFFFFF"/>
              </a:highlight>
            </a:endParaRPr>
          </a:p>
          <a:p>
            <a:pPr indent="0" lvl="0" marL="0" rtl="0" algn="l">
              <a:lnSpc>
                <a:spcPct val="115000"/>
              </a:lnSpc>
              <a:spcBef>
                <a:spcPts val="1200"/>
              </a:spcBef>
              <a:spcAft>
                <a:spcPts val="0"/>
              </a:spcAft>
              <a:buNone/>
            </a:pPr>
            <a:r>
              <a:rPr lang="en-GB" sz="1200">
                <a:solidFill>
                  <a:srgbClr val="24292F"/>
                </a:solidFill>
                <a:highlight>
                  <a:srgbClr val="FFFFFF"/>
                </a:highlight>
              </a:rPr>
              <a:t>[c] Universal Bounding Box Regression and Its Applications, Seungkwan Lee, Suha Kwak and Minsu Cho, Dept. of Computer Science and Engineering, POSTECH Korea</a:t>
            </a:r>
            <a:endParaRPr sz="1200">
              <a:solidFill>
                <a:srgbClr val="24292F"/>
              </a:solidFill>
              <a:highlight>
                <a:srgbClr val="FFFFFF"/>
              </a:highlight>
            </a:endParaRPr>
          </a:p>
          <a:p>
            <a:pPr indent="0" lvl="0" marL="0" rtl="0" algn="l">
              <a:lnSpc>
                <a:spcPct val="115000"/>
              </a:lnSpc>
              <a:spcBef>
                <a:spcPts val="1200"/>
              </a:spcBef>
              <a:spcAft>
                <a:spcPts val="1200"/>
              </a:spcAft>
              <a:buNone/>
            </a:pPr>
            <a:r>
              <a:rPr lang="en-GB" sz="1200">
                <a:solidFill>
                  <a:srgbClr val="24292F"/>
                </a:solidFill>
                <a:highlight>
                  <a:srgbClr val="FFFFFF"/>
                </a:highlight>
              </a:rPr>
              <a:t>[d] Intelligent Vision Systems &amp; Embedded Deep Learning Technology for ADAS, Jiun-In Guo, National Yang Ming Chiao Tung University</a:t>
            </a:r>
            <a:endParaRPr sz="1200">
              <a:solidFill>
                <a:schemeClr val="hlink"/>
              </a:solidFill>
              <a:highlight>
                <a:srgbClr val="FFFFFF"/>
              </a:high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0"/>
          <p:cNvSpPr txBox="1"/>
          <p:nvPr/>
        </p:nvSpPr>
        <p:spPr>
          <a:xfrm>
            <a:off x="0" y="0"/>
            <a:ext cx="8307600" cy="20079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0"/>
              </a:spcAft>
              <a:buNone/>
            </a:pPr>
            <a:r>
              <a:rPr b="1" lang="en-GB" sz="1700">
                <a:solidFill>
                  <a:srgbClr val="24292F"/>
                </a:solidFill>
                <a:highlight>
                  <a:srgbClr val="FFFFFF"/>
                </a:highlight>
              </a:rPr>
              <a:t>Sources:</a:t>
            </a:r>
            <a:endParaRPr sz="1200">
              <a:solidFill>
                <a:schemeClr val="hlink"/>
              </a:solidFill>
              <a:highlight>
                <a:srgbClr val="FFFFFF"/>
              </a:highlight>
            </a:endParaRPr>
          </a:p>
          <a:p>
            <a:pPr indent="0" lvl="0" marL="0" rtl="0" algn="l">
              <a:lnSpc>
                <a:spcPct val="115000"/>
              </a:lnSpc>
              <a:spcBef>
                <a:spcPts val="1200"/>
              </a:spcBef>
              <a:spcAft>
                <a:spcPts val="0"/>
              </a:spcAft>
              <a:buNone/>
            </a:pPr>
            <a:r>
              <a:t/>
            </a:r>
            <a:endParaRPr sz="1200">
              <a:solidFill>
                <a:srgbClr val="24292F"/>
              </a:solidFill>
              <a:highlight>
                <a:srgbClr val="FFFFFF"/>
              </a:highlight>
            </a:endParaRPr>
          </a:p>
          <a:p>
            <a:pPr indent="0" lvl="0" marL="0" rtl="0" algn="l">
              <a:lnSpc>
                <a:spcPct val="115000"/>
              </a:lnSpc>
              <a:spcBef>
                <a:spcPts val="1200"/>
              </a:spcBef>
              <a:spcAft>
                <a:spcPts val="0"/>
              </a:spcAft>
              <a:buNone/>
            </a:pPr>
            <a:r>
              <a:rPr lang="en-GB" sz="1200">
                <a:solidFill>
                  <a:srgbClr val="24292F"/>
                </a:solidFill>
                <a:highlight>
                  <a:srgbClr val="FFFFFF"/>
                </a:highlight>
              </a:rPr>
              <a:t>[e] Grad-CAM: Visual Explanations from Deep Networks via Gradient-based Localization, Ramprasaath R. Selvaraju · Michael Cogswell · Abhishek Das · Ramakrishna Vedantam · Devi Parikh · Dhruv Batra</a:t>
            </a:r>
            <a:endParaRPr sz="1200">
              <a:solidFill>
                <a:srgbClr val="24292F"/>
              </a:solidFill>
              <a:highlight>
                <a:srgbClr val="FFFFFF"/>
              </a:highlight>
            </a:endParaRPr>
          </a:p>
          <a:p>
            <a:pPr indent="0" lvl="0" marL="0" rtl="0" algn="l">
              <a:lnSpc>
                <a:spcPct val="115000"/>
              </a:lnSpc>
              <a:spcBef>
                <a:spcPts val="1200"/>
              </a:spcBef>
              <a:spcAft>
                <a:spcPts val="1200"/>
              </a:spcAft>
              <a:buNone/>
            </a:pPr>
            <a:r>
              <a:rPr lang="en-GB" sz="1200">
                <a:solidFill>
                  <a:srgbClr val="24292F"/>
                </a:solidFill>
                <a:highlight>
                  <a:srgbClr val="FFFFFF"/>
                </a:highlight>
              </a:rPr>
              <a:t>[f] Stereo RCNN based 3D Object Detection for Autonomous Driving, </a:t>
            </a:r>
            <a:r>
              <a:rPr lang="en-GB" sz="1200">
                <a:solidFill>
                  <a:schemeClr val="hlink"/>
                </a:solidFill>
                <a:highlight>
                  <a:srgbClr val="FFFFFF"/>
                </a:highlight>
                <a:uFill>
                  <a:noFill/>
                </a:uFill>
                <a:hlinkClick r:id="rId3"/>
              </a:rPr>
              <a:t>https://github.com/srinu6/Stereo-3D-Object-Detection-for-Autonomous-Driving</a:t>
            </a:r>
            <a:endParaRPr sz="1200">
              <a:solidFill>
                <a:schemeClr val="hlink"/>
              </a:solidFill>
              <a:highlight>
                <a:srgbClr val="FFFFFF"/>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6" name="Shape 676"/>
        <p:cNvGrpSpPr/>
        <p:nvPr/>
      </p:nvGrpSpPr>
      <p:grpSpPr>
        <a:xfrm>
          <a:off x="0" y="0"/>
          <a:ext cx="0" cy="0"/>
          <a:chOff x="0" y="0"/>
          <a:chExt cx="0" cy="0"/>
        </a:xfrm>
      </p:grpSpPr>
      <p:sp>
        <p:nvSpPr>
          <p:cNvPr id="677" name="Google Shape;677;p6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Sequential </a:t>
            </a:r>
            <a:r>
              <a:rPr lang="en-GB"/>
              <a:t>Model</a:t>
            </a:r>
            <a:endParaRPr/>
          </a:p>
        </p:txBody>
      </p:sp>
      <p:sp>
        <p:nvSpPr>
          <p:cNvPr id="678" name="Google Shape;678;p61"/>
          <p:cNvSpPr txBox="1"/>
          <p:nvPr>
            <p:ph idx="1" type="body"/>
          </p:nvPr>
        </p:nvSpPr>
        <p:spPr>
          <a:xfrm>
            <a:off x="729450" y="1597875"/>
            <a:ext cx="4891800" cy="2742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Keras - Custom Convolution Layers</a:t>
            </a:r>
            <a:endParaRPr/>
          </a:p>
          <a:p>
            <a:pPr indent="0" lvl="0" marL="0" rtl="0" algn="l">
              <a:spcBef>
                <a:spcPts val="1200"/>
              </a:spcBef>
              <a:spcAft>
                <a:spcPts val="0"/>
              </a:spcAft>
              <a:buNone/>
            </a:pPr>
            <a:r>
              <a:rPr lang="en-GB"/>
              <a:t>2 Important layers were used:</a:t>
            </a:r>
            <a:endParaRPr/>
          </a:p>
          <a:p>
            <a:pPr indent="-311150" lvl="0" marL="457200" rtl="0" algn="l">
              <a:spcBef>
                <a:spcPts val="1200"/>
              </a:spcBef>
              <a:spcAft>
                <a:spcPts val="0"/>
              </a:spcAft>
              <a:buSzPts val="1300"/>
              <a:buAutoNum type="arabicPeriod"/>
            </a:pPr>
            <a:r>
              <a:rPr lang="en-GB"/>
              <a:t>Batch normalization - Reduce overfitting</a:t>
            </a:r>
            <a:endParaRPr/>
          </a:p>
          <a:p>
            <a:pPr indent="-311150" lvl="0" marL="457200" rtl="0" algn="l">
              <a:spcBef>
                <a:spcPts val="0"/>
              </a:spcBef>
              <a:spcAft>
                <a:spcPts val="0"/>
              </a:spcAft>
              <a:buSzPts val="1300"/>
              <a:buAutoNum type="arabicPeriod"/>
            </a:pPr>
            <a:r>
              <a:rPr lang="en-GB"/>
              <a:t>Dropout - Weight independent, due to randomly dropping weights</a:t>
            </a:r>
            <a:endParaRPr/>
          </a:p>
          <a:p>
            <a:pPr indent="-311150" lvl="0" marL="457200" rtl="0" algn="l">
              <a:spcBef>
                <a:spcPts val="0"/>
              </a:spcBef>
              <a:spcAft>
                <a:spcPts val="0"/>
              </a:spcAft>
              <a:buSzPts val="1300"/>
              <a:buAutoNum type="arabicPeriod"/>
            </a:pPr>
            <a:r>
              <a:rPr lang="en-GB"/>
              <a:t>Softmax Activation for multi-class classification (32 classes)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There were a total of 3,707,136 trainable params</a:t>
            </a:r>
            <a:endParaRPr/>
          </a:p>
        </p:txBody>
      </p:sp>
      <p:pic>
        <p:nvPicPr>
          <p:cNvPr id="679" name="Google Shape;679;p61"/>
          <p:cNvPicPr preferRelativeResize="0"/>
          <p:nvPr/>
        </p:nvPicPr>
        <p:blipFill>
          <a:blip r:embed="rId3">
            <a:alphaModFix/>
          </a:blip>
          <a:stretch>
            <a:fillRect/>
          </a:stretch>
        </p:blipFill>
        <p:spPr>
          <a:xfrm>
            <a:off x="6255400" y="561950"/>
            <a:ext cx="2637825" cy="4417500"/>
          </a:xfrm>
          <a:prstGeom prst="rect">
            <a:avLst/>
          </a:prstGeom>
          <a:noFill/>
          <a:ln>
            <a:noFill/>
          </a:ln>
        </p:spPr>
      </p:pic>
      <p:sp>
        <p:nvSpPr>
          <p:cNvPr id="680" name="Google Shape;680;p61"/>
          <p:cNvSpPr txBox="1"/>
          <p:nvPr/>
        </p:nvSpPr>
        <p:spPr>
          <a:xfrm>
            <a:off x="199800" y="4647650"/>
            <a:ext cx="534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u="sng">
                <a:solidFill>
                  <a:schemeClr val="hlink"/>
                </a:solidFill>
                <a:hlinkClick r:id="rId4"/>
              </a:rPr>
              <a:t>https://medium.datadriveninvestor.com/2-layers-to-greatly-improve-keras-cnn-1d4d1c3e8ea5</a:t>
            </a:r>
            <a:endParaRPr sz="800"/>
          </a:p>
          <a:p>
            <a:pPr indent="0" lvl="0" marL="0" rtl="0" algn="l">
              <a:spcBef>
                <a:spcPts val="0"/>
              </a:spcBef>
              <a:spcAft>
                <a:spcPts val="0"/>
              </a:spcAft>
              <a:buNone/>
            </a:pPr>
            <a:r>
              <a:rPr lang="en-GB" sz="800"/>
              <a:t>https://machinelearningmastery.com/how-to-accelerate-learning-of-deep-neural-networks-with-batch-normalization/</a:t>
            </a:r>
            <a:endParaRPr sz="800"/>
          </a:p>
        </p:txBody>
      </p:sp>
      <p:sp>
        <p:nvSpPr>
          <p:cNvPr id="681" name="Google Shape;681;p61"/>
          <p:cNvSpPr/>
          <p:nvPr/>
        </p:nvSpPr>
        <p:spPr>
          <a:xfrm>
            <a:off x="6216600" y="888075"/>
            <a:ext cx="2637900" cy="85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1"/>
          <p:cNvSpPr/>
          <p:nvPr/>
        </p:nvSpPr>
        <p:spPr>
          <a:xfrm>
            <a:off x="6216600" y="1739175"/>
            <a:ext cx="2637900" cy="91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1"/>
          <p:cNvSpPr/>
          <p:nvPr/>
        </p:nvSpPr>
        <p:spPr>
          <a:xfrm>
            <a:off x="6216600" y="2649375"/>
            <a:ext cx="2637900" cy="85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1"/>
          <p:cNvSpPr/>
          <p:nvPr/>
        </p:nvSpPr>
        <p:spPr>
          <a:xfrm>
            <a:off x="6216600" y="4114800"/>
            <a:ext cx="2637900" cy="185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1"/>
          <p:cNvSpPr/>
          <p:nvPr/>
        </p:nvSpPr>
        <p:spPr>
          <a:xfrm>
            <a:off x="6216600" y="3500475"/>
            <a:ext cx="2637900" cy="6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7"/>
          <p:cNvSpPr txBox="1"/>
          <p:nvPr>
            <p:ph type="title"/>
          </p:nvPr>
        </p:nvSpPr>
        <p:spPr>
          <a:xfrm>
            <a:off x="2346025" y="2219850"/>
            <a:ext cx="5180400" cy="99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Traffic Signs Classification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9" name="Shape 689"/>
        <p:cNvGrpSpPr/>
        <p:nvPr/>
      </p:nvGrpSpPr>
      <p:grpSpPr>
        <a:xfrm>
          <a:off x="0" y="0"/>
          <a:ext cx="0" cy="0"/>
          <a:chOff x="0" y="0"/>
          <a:chExt cx="0" cy="0"/>
        </a:xfrm>
      </p:grpSpPr>
      <p:sp>
        <p:nvSpPr>
          <p:cNvPr id="690" name="Google Shape;690;p62"/>
          <p:cNvSpPr txBox="1"/>
          <p:nvPr>
            <p:ph type="title"/>
          </p:nvPr>
        </p:nvSpPr>
        <p:spPr>
          <a:xfrm>
            <a:off x="525550" y="110400"/>
            <a:ext cx="7030500" cy="56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Modeling</a:t>
            </a:r>
            <a:endParaRPr/>
          </a:p>
        </p:txBody>
      </p:sp>
      <p:sp>
        <p:nvSpPr>
          <p:cNvPr id="691" name="Google Shape;691;p62"/>
          <p:cNvSpPr txBox="1"/>
          <p:nvPr>
            <p:ph idx="1" type="body"/>
          </p:nvPr>
        </p:nvSpPr>
        <p:spPr>
          <a:xfrm>
            <a:off x="1195675" y="778250"/>
            <a:ext cx="7251900" cy="4202700"/>
          </a:xfrm>
          <a:prstGeom prst="rect">
            <a:avLst/>
          </a:prstGeom>
        </p:spPr>
        <p:txBody>
          <a:bodyPr anchorCtr="0" anchor="t" bIns="91425" lIns="91425" spcFirstLastPara="1" rIns="91425" wrap="square" tIns="91425">
            <a:noAutofit/>
          </a:bodyPr>
          <a:lstStyle/>
          <a:p>
            <a:pPr indent="0" lvl="0" marL="0" rtl="0" algn="l">
              <a:lnSpc>
                <a:spcPct val="125714"/>
              </a:lnSpc>
              <a:spcBef>
                <a:spcPts val="0"/>
              </a:spcBef>
              <a:spcAft>
                <a:spcPts val="0"/>
              </a:spcAft>
              <a:buNone/>
            </a:pPr>
            <a:r>
              <a:rPr lang="en-GB" sz="1635">
                <a:solidFill>
                  <a:srgbClr val="000000"/>
                </a:solidFill>
                <a:highlight>
                  <a:srgbClr val="FFFFFF"/>
                </a:highlight>
                <a:latin typeface="Arial"/>
                <a:ea typeface="Arial"/>
                <a:cs typeface="Arial"/>
                <a:sym typeface="Arial"/>
              </a:rPr>
              <a:t>Using the following parameters with Adam:</a:t>
            </a:r>
            <a:endParaRPr sz="1635">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None/>
            </a:pPr>
            <a:r>
              <a:t/>
            </a:r>
            <a:endParaRPr sz="1635">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None/>
            </a:pPr>
            <a:r>
              <a:rPr lang="en-GB" sz="1635">
                <a:solidFill>
                  <a:srgbClr val="000000"/>
                </a:solidFill>
                <a:highlight>
                  <a:srgbClr val="FFFFFF"/>
                </a:highlight>
                <a:latin typeface="Arial"/>
                <a:ea typeface="Arial"/>
                <a:cs typeface="Arial"/>
                <a:sym typeface="Arial"/>
              </a:rPr>
              <a:t>Learning rate = 0.001</a:t>
            </a:r>
            <a:endParaRPr sz="1635">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None/>
            </a:pPr>
            <a:r>
              <a:rPr lang="en-GB" sz="1635">
                <a:solidFill>
                  <a:srgbClr val="000000"/>
                </a:solidFill>
                <a:highlight>
                  <a:srgbClr val="FFFFFF"/>
                </a:highlight>
                <a:latin typeface="Arial"/>
                <a:ea typeface="Arial"/>
                <a:cs typeface="Arial"/>
                <a:sym typeface="Arial"/>
              </a:rPr>
              <a:t>Epochs = 50</a:t>
            </a:r>
            <a:endParaRPr sz="1635">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None/>
            </a:pPr>
            <a:r>
              <a:rPr lang="en-GB" sz="1635">
                <a:solidFill>
                  <a:srgbClr val="000000"/>
                </a:solidFill>
                <a:highlight>
                  <a:srgbClr val="FFFFFF"/>
                </a:highlight>
                <a:latin typeface="Arial"/>
                <a:ea typeface="Arial"/>
                <a:cs typeface="Arial"/>
                <a:sym typeface="Arial"/>
              </a:rPr>
              <a:t>Callbacks = EarlyStopping, patience = 8, restore_best_weights</a:t>
            </a:r>
            <a:endParaRPr sz="1635">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None/>
            </a:pPr>
            <a:r>
              <a:rPr lang="en-GB" sz="1635">
                <a:solidFill>
                  <a:srgbClr val="000000"/>
                </a:solidFill>
                <a:highlight>
                  <a:srgbClr val="FFFFFF"/>
                </a:highlight>
                <a:latin typeface="Arial"/>
                <a:ea typeface="Arial"/>
                <a:cs typeface="Arial"/>
                <a:sym typeface="Arial"/>
              </a:rPr>
              <a:t>AMSGrad = True</a:t>
            </a:r>
            <a:endParaRPr sz="1635">
              <a:solidFill>
                <a:srgbClr val="000000"/>
              </a:solidFill>
              <a:highlight>
                <a:srgbClr val="FFFFFF"/>
              </a:highlight>
              <a:latin typeface="Arial"/>
              <a:ea typeface="Arial"/>
              <a:cs typeface="Arial"/>
              <a:sym typeface="Arial"/>
            </a:endParaRPr>
          </a:p>
          <a:p>
            <a:pPr indent="0" lvl="0" marL="0" rtl="0" algn="l">
              <a:lnSpc>
                <a:spcPct val="125714"/>
              </a:lnSpc>
              <a:spcBef>
                <a:spcPts val="0"/>
              </a:spcBef>
              <a:spcAft>
                <a:spcPts val="0"/>
              </a:spcAft>
              <a:buNone/>
            </a:pPr>
            <a:r>
              <a:t/>
            </a:r>
            <a:endParaRPr sz="1635">
              <a:solidFill>
                <a:srgbClr val="000000"/>
              </a:solidFill>
              <a:highlight>
                <a:srgbClr val="FFFFFF"/>
              </a:highlight>
              <a:latin typeface="Consolas"/>
              <a:ea typeface="Consolas"/>
              <a:cs typeface="Consolas"/>
              <a:sym typeface="Consolas"/>
            </a:endParaRPr>
          </a:p>
          <a:p>
            <a:pPr indent="0" lvl="0" marL="0" rtl="0" algn="l">
              <a:lnSpc>
                <a:spcPct val="125714"/>
              </a:lnSpc>
              <a:spcBef>
                <a:spcPts val="0"/>
              </a:spcBef>
              <a:spcAft>
                <a:spcPts val="0"/>
              </a:spcAft>
              <a:buNone/>
            </a:pPr>
            <a:r>
              <a:t/>
            </a:r>
            <a:endParaRPr sz="1635">
              <a:solidFill>
                <a:srgbClr val="000000"/>
              </a:solidFill>
              <a:highlight>
                <a:srgbClr val="FFFFFF"/>
              </a:highlight>
              <a:latin typeface="Consolas"/>
              <a:ea typeface="Consolas"/>
              <a:cs typeface="Consolas"/>
              <a:sym typeface="Consolas"/>
            </a:endParaRPr>
          </a:p>
          <a:p>
            <a:pPr indent="0" lvl="0" marL="0" rtl="0" algn="l">
              <a:lnSpc>
                <a:spcPct val="125714"/>
              </a:lnSpc>
              <a:spcBef>
                <a:spcPts val="0"/>
              </a:spcBef>
              <a:spcAft>
                <a:spcPts val="0"/>
              </a:spcAft>
              <a:buNone/>
            </a:pPr>
            <a:r>
              <a:t/>
            </a:r>
            <a:endParaRPr sz="1635">
              <a:solidFill>
                <a:srgbClr val="000000"/>
              </a:solidFill>
              <a:highlight>
                <a:srgbClr val="FFFFFF"/>
              </a:highlight>
              <a:latin typeface="Consolas"/>
              <a:ea typeface="Consolas"/>
              <a:cs typeface="Consolas"/>
              <a:sym typeface="Consolas"/>
            </a:endParaRPr>
          </a:p>
          <a:p>
            <a:pPr indent="0" lvl="0" marL="0" rtl="0" algn="l">
              <a:lnSpc>
                <a:spcPct val="125714"/>
              </a:lnSpc>
              <a:spcBef>
                <a:spcPts val="0"/>
              </a:spcBef>
              <a:spcAft>
                <a:spcPts val="0"/>
              </a:spcAft>
              <a:buNone/>
            </a:pPr>
            <a:r>
              <a:rPr lang="en-GB" sz="1635">
                <a:solidFill>
                  <a:srgbClr val="000000"/>
                </a:solidFill>
                <a:highlight>
                  <a:srgbClr val="FFFFFF"/>
                </a:highlight>
                <a:latin typeface="Arial"/>
                <a:ea typeface="Arial"/>
                <a:cs typeface="Arial"/>
                <a:sym typeface="Arial"/>
              </a:rPr>
              <a:t>Methods tested but got poor results:</a:t>
            </a:r>
            <a:endParaRPr sz="1635">
              <a:solidFill>
                <a:srgbClr val="000000"/>
              </a:solidFill>
              <a:highlight>
                <a:srgbClr val="FFFFFF"/>
              </a:highlight>
              <a:latin typeface="Arial"/>
              <a:ea typeface="Arial"/>
              <a:cs typeface="Arial"/>
              <a:sym typeface="Arial"/>
            </a:endParaRPr>
          </a:p>
          <a:p>
            <a:pPr indent="-281622" lvl="0" marL="457200" rtl="0" algn="l">
              <a:lnSpc>
                <a:spcPct val="125714"/>
              </a:lnSpc>
              <a:spcBef>
                <a:spcPts val="0"/>
              </a:spcBef>
              <a:spcAft>
                <a:spcPts val="0"/>
              </a:spcAft>
              <a:buClr>
                <a:srgbClr val="000000"/>
              </a:buClr>
              <a:buSzPts val="835"/>
              <a:buFont typeface="Arial"/>
              <a:buAutoNum type="arabicPeriod"/>
            </a:pPr>
            <a:r>
              <a:rPr lang="en-GB" sz="835">
                <a:solidFill>
                  <a:srgbClr val="000000"/>
                </a:solidFill>
                <a:highlight>
                  <a:srgbClr val="FFFFFF"/>
                </a:highlight>
                <a:latin typeface="Arial"/>
                <a:ea typeface="Arial"/>
                <a:cs typeface="Arial"/>
                <a:sym typeface="Arial"/>
              </a:rPr>
              <a:t>Convolution layer was increased to 3 as 2 convolution layers caused the validation accuracy to diverge mid training</a:t>
            </a:r>
            <a:endParaRPr sz="835">
              <a:solidFill>
                <a:srgbClr val="000000"/>
              </a:solidFill>
              <a:highlight>
                <a:srgbClr val="FFFFFF"/>
              </a:highlight>
              <a:latin typeface="Arial"/>
              <a:ea typeface="Arial"/>
              <a:cs typeface="Arial"/>
              <a:sym typeface="Arial"/>
            </a:endParaRPr>
          </a:p>
          <a:p>
            <a:pPr indent="-281622" lvl="0" marL="457200" rtl="0" algn="l">
              <a:lnSpc>
                <a:spcPct val="125714"/>
              </a:lnSpc>
              <a:spcBef>
                <a:spcPts val="0"/>
              </a:spcBef>
              <a:spcAft>
                <a:spcPts val="0"/>
              </a:spcAft>
              <a:buClr>
                <a:srgbClr val="000000"/>
              </a:buClr>
              <a:buSzPts val="835"/>
              <a:buFont typeface="Arial"/>
              <a:buAutoNum type="arabicPeriod"/>
            </a:pPr>
            <a:r>
              <a:rPr lang="en-GB" sz="835">
                <a:solidFill>
                  <a:srgbClr val="000000"/>
                </a:solidFill>
                <a:highlight>
                  <a:srgbClr val="FFFFFF"/>
                </a:highlight>
                <a:latin typeface="Arial"/>
                <a:ea typeface="Arial"/>
                <a:cs typeface="Arial"/>
                <a:sym typeface="Arial"/>
              </a:rPr>
              <a:t>Learning rate was optimized to 0.001 as any higher learning rate couldn’t get the model to converge</a:t>
            </a:r>
            <a:endParaRPr sz="835">
              <a:solidFill>
                <a:srgbClr val="000000"/>
              </a:solidFill>
              <a:highlight>
                <a:srgbClr val="FFFFFF"/>
              </a:highlight>
              <a:latin typeface="Arial"/>
              <a:ea typeface="Arial"/>
              <a:cs typeface="Arial"/>
              <a:sym typeface="Arial"/>
            </a:endParaRPr>
          </a:p>
          <a:p>
            <a:pPr indent="-281622" lvl="0" marL="457200" rtl="0" algn="l">
              <a:lnSpc>
                <a:spcPct val="125714"/>
              </a:lnSpc>
              <a:spcBef>
                <a:spcPts val="0"/>
              </a:spcBef>
              <a:spcAft>
                <a:spcPts val="0"/>
              </a:spcAft>
              <a:buClr>
                <a:srgbClr val="000000"/>
              </a:buClr>
              <a:buSzPts val="835"/>
              <a:buFont typeface="Arial"/>
              <a:buAutoNum type="arabicPeriod"/>
            </a:pPr>
            <a:r>
              <a:rPr lang="en-GB" sz="835">
                <a:solidFill>
                  <a:srgbClr val="000000"/>
                </a:solidFill>
                <a:highlight>
                  <a:srgbClr val="FFFFFF"/>
                </a:highlight>
                <a:latin typeface="Arial"/>
                <a:ea typeface="Arial"/>
                <a:cs typeface="Arial"/>
                <a:sym typeface="Arial"/>
              </a:rPr>
              <a:t>Exponential decay and exponential learning rate was experimented but it was too unpredictable &amp; not repeatable</a:t>
            </a:r>
            <a:endParaRPr sz="835">
              <a:solidFill>
                <a:srgbClr val="000000"/>
              </a:solidFill>
              <a:highlight>
                <a:srgbClr val="FFFFFF"/>
              </a:highlight>
              <a:latin typeface="Arial"/>
              <a:ea typeface="Arial"/>
              <a:cs typeface="Arial"/>
              <a:sym typeface="Arial"/>
            </a:endParaRPr>
          </a:p>
          <a:p>
            <a:pPr indent="-281622" lvl="0" marL="457200" rtl="0" algn="l">
              <a:lnSpc>
                <a:spcPct val="125714"/>
              </a:lnSpc>
              <a:spcBef>
                <a:spcPts val="0"/>
              </a:spcBef>
              <a:spcAft>
                <a:spcPts val="0"/>
              </a:spcAft>
              <a:buClr>
                <a:srgbClr val="000000"/>
              </a:buClr>
              <a:buSzPts val="835"/>
              <a:buFont typeface="Arial"/>
              <a:buAutoNum type="arabicPeriod"/>
            </a:pPr>
            <a:r>
              <a:rPr lang="en-GB" sz="835">
                <a:solidFill>
                  <a:srgbClr val="000000"/>
                </a:solidFill>
                <a:highlight>
                  <a:srgbClr val="FFFFFF"/>
                </a:highlight>
                <a:latin typeface="Arial"/>
                <a:ea typeface="Arial"/>
                <a:cs typeface="Arial"/>
                <a:sym typeface="Arial"/>
              </a:rPr>
              <a:t>Adding dropout in between layers to combat overfitting turned out to be too difficult for the model to improve validation accuracy as epochs increased)</a:t>
            </a:r>
            <a:endParaRPr sz="835">
              <a:solidFill>
                <a:srgbClr val="000000"/>
              </a:solidFill>
              <a:highlight>
                <a:srgbClr val="FFFFFF"/>
              </a:highlight>
              <a:latin typeface="Arial"/>
              <a:ea typeface="Arial"/>
              <a:cs typeface="Arial"/>
              <a:sym typeface="Arial"/>
            </a:endParaRPr>
          </a:p>
        </p:txBody>
      </p:sp>
      <p:sp>
        <p:nvSpPr>
          <p:cNvPr id="692" name="Google Shape;692;p62"/>
          <p:cNvSpPr txBox="1"/>
          <p:nvPr/>
        </p:nvSpPr>
        <p:spPr>
          <a:xfrm>
            <a:off x="5883575" y="266425"/>
            <a:ext cx="3000000" cy="645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600" u="sng">
                <a:solidFill>
                  <a:schemeClr val="hlink"/>
                </a:solidFill>
                <a:highlight>
                  <a:srgbClr val="FFFFFF"/>
                </a:highlight>
                <a:latin typeface="Consolas"/>
                <a:ea typeface="Consolas"/>
                <a:cs typeface="Consolas"/>
                <a:sym typeface="Consolas"/>
                <a:hlinkClick r:id="rId3"/>
              </a:rPr>
              <a:t>https://www.tensorflow.org/api_docs/python/tf/keras/callbacks/EarlyStopping</a:t>
            </a:r>
            <a:endParaRPr sz="600">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600">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550">
              <a:highlight>
                <a:srgbClr val="FFFFFF"/>
              </a:highlight>
              <a:latin typeface="Consolas"/>
              <a:ea typeface="Consolas"/>
              <a:cs typeface="Consolas"/>
              <a:sym typeface="Consolas"/>
            </a:endParaRPr>
          </a:p>
        </p:txBody>
      </p:sp>
      <p:sp>
        <p:nvSpPr>
          <p:cNvPr id="693" name="Google Shape;693;p62"/>
          <p:cNvSpPr txBox="1"/>
          <p:nvPr/>
        </p:nvSpPr>
        <p:spPr>
          <a:xfrm>
            <a:off x="5883575" y="679200"/>
            <a:ext cx="3219300" cy="670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850">
                <a:highlight>
                  <a:srgbClr val="FFFFFF"/>
                </a:highlight>
                <a:latin typeface="Consolas"/>
                <a:ea typeface="Consolas"/>
                <a:cs typeface="Consolas"/>
                <a:sym typeface="Consolas"/>
              </a:rPr>
              <a:t>https://towardsdatascience.com/learning-rate-schedules-and-adaptive-learning-rate-methods-for-deep-learning-2c8f433990d1</a:t>
            </a:r>
            <a:endParaRPr sz="850">
              <a:highlight>
                <a:srgbClr val="FFFFFF"/>
              </a:highlight>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8"/>
          <p:cNvSpPr txBox="1"/>
          <p:nvPr>
            <p:ph type="title"/>
          </p:nvPr>
        </p:nvSpPr>
        <p:spPr>
          <a:xfrm>
            <a:off x="525550" y="110400"/>
            <a:ext cx="8471400" cy="56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Collection - Google Street View</a:t>
            </a:r>
            <a:endParaRPr/>
          </a:p>
        </p:txBody>
      </p:sp>
      <p:pic>
        <p:nvPicPr>
          <p:cNvPr id="312" name="Google Shape;312;p18"/>
          <p:cNvPicPr preferRelativeResize="0"/>
          <p:nvPr/>
        </p:nvPicPr>
        <p:blipFill>
          <a:blip r:embed="rId3">
            <a:alphaModFix/>
          </a:blip>
          <a:stretch>
            <a:fillRect/>
          </a:stretch>
        </p:blipFill>
        <p:spPr>
          <a:xfrm>
            <a:off x="477850" y="718400"/>
            <a:ext cx="8340752" cy="4159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9"/>
          <p:cNvSpPr txBox="1"/>
          <p:nvPr>
            <p:ph type="title"/>
          </p:nvPr>
        </p:nvSpPr>
        <p:spPr>
          <a:xfrm>
            <a:off x="525550" y="110400"/>
            <a:ext cx="7030500" cy="56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Set</a:t>
            </a:r>
            <a:endParaRPr/>
          </a:p>
        </p:txBody>
      </p:sp>
      <p:pic>
        <p:nvPicPr>
          <p:cNvPr id="318" name="Google Shape;318;p19"/>
          <p:cNvPicPr preferRelativeResize="0"/>
          <p:nvPr/>
        </p:nvPicPr>
        <p:blipFill>
          <a:blip r:embed="rId3">
            <a:alphaModFix/>
          </a:blip>
          <a:stretch>
            <a:fillRect/>
          </a:stretch>
        </p:blipFill>
        <p:spPr>
          <a:xfrm>
            <a:off x="525550" y="679200"/>
            <a:ext cx="8233237" cy="4159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0"/>
          <p:cNvSpPr txBox="1"/>
          <p:nvPr>
            <p:ph type="title"/>
          </p:nvPr>
        </p:nvSpPr>
        <p:spPr>
          <a:xfrm>
            <a:off x="3153650" y="2071950"/>
            <a:ext cx="3163500" cy="99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Distributions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1"/>
          <p:cNvSpPr txBox="1"/>
          <p:nvPr>
            <p:ph type="title"/>
          </p:nvPr>
        </p:nvSpPr>
        <p:spPr>
          <a:xfrm>
            <a:off x="525550" y="110400"/>
            <a:ext cx="7030500" cy="56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Distribution</a:t>
            </a:r>
            <a:endParaRPr/>
          </a:p>
        </p:txBody>
      </p:sp>
      <p:pic>
        <p:nvPicPr>
          <p:cNvPr id="329" name="Google Shape;329;p21"/>
          <p:cNvPicPr preferRelativeResize="0"/>
          <p:nvPr/>
        </p:nvPicPr>
        <p:blipFill>
          <a:blip r:embed="rId3">
            <a:alphaModFix/>
          </a:blip>
          <a:stretch>
            <a:fillRect/>
          </a:stretch>
        </p:blipFill>
        <p:spPr>
          <a:xfrm>
            <a:off x="1454200" y="739625"/>
            <a:ext cx="6309530" cy="4159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